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55" r:id="rId3"/>
    <p:sldMasterId id="2147483657" r:id="rId4"/>
  </p:sldMasterIdLst>
  <p:notesMasterIdLst>
    <p:notesMasterId r:id="rId68"/>
  </p:notesMasterIdLst>
  <p:sldIdLst>
    <p:sldId id="418" r:id="rId5"/>
    <p:sldId id="256" r:id="rId6"/>
    <p:sldId id="417" r:id="rId7"/>
    <p:sldId id="380" r:id="rId8"/>
    <p:sldId id="476" r:id="rId9"/>
    <p:sldId id="524" r:id="rId10"/>
    <p:sldId id="525" r:id="rId11"/>
    <p:sldId id="526" r:id="rId12"/>
    <p:sldId id="527" r:id="rId13"/>
    <p:sldId id="412" r:id="rId14"/>
    <p:sldId id="478" r:id="rId15"/>
    <p:sldId id="528" r:id="rId16"/>
    <p:sldId id="529" r:id="rId17"/>
    <p:sldId id="530" r:id="rId18"/>
    <p:sldId id="479" r:id="rId19"/>
    <p:sldId id="480" r:id="rId20"/>
    <p:sldId id="531" r:id="rId21"/>
    <p:sldId id="532" r:id="rId22"/>
    <p:sldId id="533" r:id="rId23"/>
    <p:sldId id="534" r:id="rId24"/>
    <p:sldId id="535" r:id="rId25"/>
    <p:sldId id="536" r:id="rId26"/>
    <p:sldId id="537" r:id="rId27"/>
    <p:sldId id="538" r:id="rId28"/>
    <p:sldId id="539" r:id="rId29"/>
    <p:sldId id="540" r:id="rId30"/>
    <p:sldId id="541" r:id="rId31"/>
    <p:sldId id="542" r:id="rId32"/>
    <p:sldId id="543" r:id="rId33"/>
    <p:sldId id="544" r:id="rId34"/>
    <p:sldId id="545" r:id="rId35"/>
    <p:sldId id="546" r:id="rId36"/>
    <p:sldId id="547" r:id="rId37"/>
    <p:sldId id="548" r:id="rId38"/>
    <p:sldId id="549" r:id="rId39"/>
    <p:sldId id="550" r:id="rId40"/>
    <p:sldId id="551" r:id="rId41"/>
    <p:sldId id="552" r:id="rId42"/>
    <p:sldId id="553" r:id="rId43"/>
    <p:sldId id="554" r:id="rId44"/>
    <p:sldId id="555" r:id="rId45"/>
    <p:sldId id="556" r:id="rId46"/>
    <p:sldId id="481" r:id="rId47"/>
    <p:sldId id="557" r:id="rId48"/>
    <p:sldId id="558" r:id="rId49"/>
    <p:sldId id="559" r:id="rId50"/>
    <p:sldId id="560" r:id="rId51"/>
    <p:sldId id="561" r:id="rId52"/>
    <p:sldId id="562" r:id="rId53"/>
    <p:sldId id="563" r:id="rId54"/>
    <p:sldId id="564" r:id="rId55"/>
    <p:sldId id="565" r:id="rId56"/>
    <p:sldId id="566" r:id="rId57"/>
    <p:sldId id="567" r:id="rId58"/>
    <p:sldId id="568" r:id="rId59"/>
    <p:sldId id="569" r:id="rId60"/>
    <p:sldId id="570" r:id="rId61"/>
    <p:sldId id="571" r:id="rId62"/>
    <p:sldId id="572" r:id="rId63"/>
    <p:sldId id="573" r:id="rId64"/>
    <p:sldId id="574" r:id="rId65"/>
    <p:sldId id="575" r:id="rId66"/>
    <p:sldId id="276" r:id="rId67"/>
  </p:sldIdLst>
  <p:sldSz cx="12192000" cy="6858000"/>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D7E6EE"/>
    <a:srgbClr val="6F9AEF"/>
    <a:srgbClr val="6DCEF1"/>
    <a:srgbClr val="99CC00"/>
    <a:srgbClr val="93DADF"/>
    <a:srgbClr val="3BCBDF"/>
    <a:srgbClr val="4976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04" d="100"/>
          <a:sy n="104" d="100"/>
        </p:scale>
        <p:origin x="834" y="102"/>
      </p:cViewPr>
      <p:guideLst>
        <p:guide orient="horz" pos="2160"/>
        <p:guide pos="3938"/>
      </p:guideLst>
    </p:cSldViewPr>
  </p:slideViewPr>
  <p:notesTextViewPr>
    <p:cViewPr>
      <p:scale>
        <a:sx n="100" d="100"/>
        <a:sy n="100" d="100"/>
      </p:scale>
      <p:origin x="0" y="0"/>
    </p:cViewPr>
  </p:notesTextViewPr>
  <p:sorterViewPr showFormatting="0">
    <p:cViewPr>
      <p:scale>
        <a:sx n="66" d="100"/>
        <a:sy n="66" d="100"/>
      </p:scale>
      <p:origin x="0" y="0"/>
    </p:cViewPr>
  </p:sorter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1" Type="http://schemas.openxmlformats.org/officeDocument/2006/relationships/tableStyles" Target="tableStyles.xml"/><Relationship Id="rId70" Type="http://schemas.openxmlformats.org/officeDocument/2006/relationships/viewProps" Target="viewProps.xml"/><Relationship Id="rId7" Type="http://schemas.openxmlformats.org/officeDocument/2006/relationships/slide" Target="slides/slide3.xml"/><Relationship Id="rId69" Type="http://schemas.openxmlformats.org/officeDocument/2006/relationships/presProps" Target="presProps.xml"/><Relationship Id="rId68" Type="http://schemas.openxmlformats.org/officeDocument/2006/relationships/notesMaster" Target="notesMasters/notesMaster1.xml"/><Relationship Id="rId67" Type="http://schemas.openxmlformats.org/officeDocument/2006/relationships/slide" Target="slides/slide63.xml"/><Relationship Id="rId66" Type="http://schemas.openxmlformats.org/officeDocument/2006/relationships/slide" Target="slides/slide62.xml"/><Relationship Id="rId65" Type="http://schemas.openxmlformats.org/officeDocument/2006/relationships/slide" Target="slides/slide61.xml"/><Relationship Id="rId64" Type="http://schemas.openxmlformats.org/officeDocument/2006/relationships/slide" Target="slides/slide60.xml"/><Relationship Id="rId63" Type="http://schemas.openxmlformats.org/officeDocument/2006/relationships/slide" Target="slides/slide59.xml"/><Relationship Id="rId62" Type="http://schemas.openxmlformats.org/officeDocument/2006/relationships/slide" Target="slides/slide58.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DA66FE7B-ED76-4EA2-8459-243340FD48DF}"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a:buNone/>
            </a:pPr>
            <a:fld id="{9A0DB2DC-4C9A-4742-B13C-FB6460FD3503}" type="slidenum">
              <a:rPr lang="zh-CN" altLang="en-US" sz="1200" dirty="0">
                <a:ea typeface="等线" panose="02010600030101010101" pitchFamily="2" charset="-122"/>
              </a:rPr>
            </a:fld>
            <a:endParaRPr lang="zh-CN" altLang="en-US" sz="1200" dirty="0">
              <a:ea typeface="等线"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490465"/>
            <a:ext cx="10363200" cy="803520"/>
          </a:xfrm>
          <a:prstGeom prst="rect">
            <a:avLst/>
          </a:prstGeom>
        </p:spPr>
        <p:txBody>
          <a:bodyPr/>
          <a:lstStyle>
            <a:lvl1pPr algn="ctr">
              <a:defRPr>
                <a:solidFill>
                  <a:schemeClr val="tx1"/>
                </a:solidFill>
                <a:latin typeface="宋体" panose="02010600030101010101" pitchFamily="2" charset="-122"/>
                <a:ea typeface="宋体" panose="02010600030101010101" pitchFamily="2" charset="-122"/>
              </a:defRPr>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828800" y="3931205"/>
            <a:ext cx="8534400" cy="622920"/>
          </a:xfrm>
          <a:prstGeom prst="rect">
            <a:avLst/>
          </a:prstGeom>
        </p:spPr>
        <p:txBody>
          <a:bodyPr/>
          <a:lstStyle>
            <a:lvl1pPr marL="0" indent="0" algn="ctr">
              <a:buNone/>
              <a:defRPr sz="3200">
                <a:latin typeface="宋体" panose="02010600030101010101" pitchFamily="2" charset="-122"/>
                <a:ea typeface="宋体" panose="02010600030101010101" pitchFamily="2" charset="-122"/>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endParaRPr lang="zh-CN" altLang="en-US" noProof="1"/>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ransition/>
  <p:hf sldNum="0" hdr="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文本与两项内容">
    <p:spTree>
      <p:nvGrpSpPr>
        <p:cNvPr id="1" name=""/>
        <p:cNvGrpSpPr/>
        <p:nvPr/>
      </p:nvGrpSpPr>
      <p:grpSpPr>
        <a:xfrm>
          <a:off x="0" y="0"/>
          <a:ext cx="0" cy="0"/>
          <a:chOff x="0" y="0"/>
          <a:chExt cx="0" cy="0"/>
        </a:xfrm>
      </p:grpSpPr>
    </p:spTree>
  </p:cSld>
  <p:clrMapOvr>
    <a:masterClrMapping/>
  </p:clrMapOvr>
  <p:transition/>
  <p:hf sldNum="0" hdr="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自定义版式">
    <p:bg>
      <p:bgPr>
        <a:solidFill>
          <a:srgbClr val="000000"/>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20700" y="2493963"/>
            <a:ext cx="10602384" cy="1295400"/>
          </a:xfrm>
          <a:prstGeom prst="rect">
            <a:avLst/>
          </a:prstGeom>
        </p:spPr>
        <p:txBody>
          <a:bodyPr/>
          <a:lstStyle/>
          <a:p>
            <a:r>
              <a:rPr lang="zh-CN" altLang="en-US" noProof="1"/>
              <a:t>单击此处编辑母版标题样式</a:t>
            </a:r>
            <a:endParaRPr lang="zh-CN" altLang="en-US" noProof="1"/>
          </a:p>
        </p:txBody>
      </p:sp>
      <p:sp>
        <p:nvSpPr>
          <p:cNvPr id="5" name="日期占位符 2"/>
          <p:cNvSpPr>
            <a:spLocks noGrp="1"/>
          </p:cNvSpPr>
          <p:nvPr>
            <p:ph type="dt" sz="half" idx="2"/>
          </p:nvPr>
        </p:nvSpPr>
        <p:spPr>
          <a:xfrm>
            <a:off x="1117600" y="6356350"/>
            <a:ext cx="3657600" cy="365125"/>
          </a:xfrm>
          <a:prstGeom prst="rect">
            <a:avLst/>
          </a:prstGeom>
        </p:spPr>
        <p:txBody>
          <a:bodyPr/>
          <a:lstStyle/>
          <a:p>
            <a:pPr lvl="0" eaLnBrk="1" hangingPunct="1">
              <a:buFont typeface="Arial" panose="020B0604020202020204" pitchFamily="34" charset="0"/>
              <a:buNone/>
            </a:pPr>
            <a:fld id="{BB962C8B-B14F-4D97-AF65-F5344CB8AC3E}" type="datetimeFigureOut">
              <a:rPr lang="en-US" altLang="en-US" dirty="0"/>
            </a:fld>
            <a:endParaRPr lang="en-US" altLang="en-US" dirty="0"/>
          </a:p>
        </p:txBody>
      </p:sp>
      <p:sp>
        <p:nvSpPr>
          <p:cNvPr id="6" name="页脚占位符 3"/>
          <p:cNvSpPr>
            <a:spLocks noGrp="1"/>
          </p:cNvSpPr>
          <p:nvPr>
            <p:ph type="ftr" sz="quarter" idx="3"/>
          </p:nvPr>
        </p:nvSpPr>
        <p:spPr>
          <a:xfrm>
            <a:off x="5384800" y="6356350"/>
            <a:ext cx="5486400" cy="365125"/>
          </a:xfrm>
          <a:prstGeom prst="rect">
            <a:avLst/>
          </a:prstGeom>
        </p:spPr>
        <p:txBody>
          <a:bodyPr/>
          <a:lstStyle/>
          <a:p>
            <a:pPr lvl="0" eaLnBrk="1" hangingPunct="1">
              <a:buFont typeface="Arial" panose="020B0604020202020204" pitchFamily="34" charset="0"/>
              <a:buNone/>
            </a:pPr>
            <a:endParaRPr lang="en-US" altLang="en-US" dirty="0"/>
          </a:p>
        </p:txBody>
      </p:sp>
      <p:sp>
        <p:nvSpPr>
          <p:cNvPr id="7" name="灯片编号占位符 4"/>
          <p:cNvSpPr>
            <a:spLocks noGrp="1"/>
          </p:cNvSpPr>
          <p:nvPr>
            <p:ph type="sldNum" sz="quarter" idx="4"/>
          </p:nvPr>
        </p:nvSpPr>
        <p:spPr>
          <a:xfrm>
            <a:off x="11480800" y="6356350"/>
            <a:ext cx="3657600" cy="365125"/>
          </a:xfrm>
          <a:prstGeom prst="rect">
            <a:avLst/>
          </a:prstGeom>
        </p:spPr>
        <p:txBody>
          <a:bodyPr vert="horz" wrap="square" lIns="91440" tIns="45720" rIns="91440" bIns="45720" numCol="1" anchor="t" anchorCtr="0" compatLnSpc="1"/>
          <a:lstStyle/>
          <a:p>
            <a:pPr lvl="0" eaLnBrk="1" hangingPunct="1">
              <a:buFont typeface="Arial" panose="020B0604020202020204" pitchFamily="34" charset="0"/>
              <a:buNone/>
            </a:pPr>
            <a:fld id="{9A0DB2DC-4C9A-4742-B13C-FB6460FD3503}" type="slidenum">
              <a:rPr lang="en-US" altLang="en-US" dirty="0"/>
            </a:fld>
            <a:endParaRPr lang="en-US"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4" Type="http://schemas.openxmlformats.org/officeDocument/2006/relationships/theme" Target="../theme/theme3.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26" name="Rectangle 3"/>
          <p:cNvSpPr>
            <a:spLocks noChangeArrowheads="1"/>
          </p:cNvSpPr>
          <p:nvPr/>
        </p:nvSpPr>
        <p:spPr bwMode="auto">
          <a:xfrm>
            <a:off x="0" y="0"/>
            <a:ext cx="12192000" cy="1690688"/>
          </a:xfrm>
          <a:prstGeom prst="rect">
            <a:avLst/>
          </a:prstGeom>
          <a:solidFill>
            <a:srgbClr val="7889FB"/>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pic>
        <p:nvPicPr>
          <p:cNvPr id="1027" name="Picture 2"/>
          <p:cNvPicPr>
            <a:picLocks noChangeAspect="1"/>
          </p:cNvPicPr>
          <p:nvPr/>
        </p:nvPicPr>
        <p:blipFill>
          <a:blip r:embed="rId7"/>
          <a:stretch>
            <a:fillRect/>
          </a:stretch>
        </p:blipFill>
        <p:spPr>
          <a:xfrm>
            <a:off x="0" y="1644650"/>
            <a:ext cx="12193588" cy="3567113"/>
          </a:xfrm>
          <a:prstGeom prst="rect">
            <a:avLst/>
          </a:prstGeom>
          <a:noFill/>
          <a:ln w="9525">
            <a:noFill/>
          </a:ln>
        </p:spPr>
      </p:pic>
      <p:sp>
        <p:nvSpPr>
          <p:cNvPr id="1028" name="Rectangle 4"/>
          <p:cNvSpPr>
            <a:spLocks noChangeArrowheads="1"/>
          </p:cNvSpPr>
          <p:nvPr/>
        </p:nvSpPr>
        <p:spPr bwMode="auto">
          <a:xfrm>
            <a:off x="0" y="5167313"/>
            <a:ext cx="12192000" cy="1690688"/>
          </a:xfrm>
          <a:prstGeom prst="rect">
            <a:avLst/>
          </a:prstGeom>
          <a:solidFill>
            <a:srgbClr val="7889D7"/>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hf sldNum="0" hdr="0" ftr="0" dt="0"/>
  <p:txStyles>
    <p:title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p:titleStyle>
    <p:bodyStyle>
      <a:lvl1pPr marL="228600" indent="-228600" algn="l" defTabSz="449580" rtl="0" eaLnBrk="0" fontAlgn="base" hangingPunct="0">
        <a:lnSpc>
          <a:spcPct val="102000"/>
        </a:lnSpc>
        <a:spcBef>
          <a:spcPts val="625"/>
        </a:spcBef>
        <a:spcAft>
          <a:spcPct val="0"/>
        </a:spcAft>
        <a:buClr>
          <a:srgbClr val="486AC1"/>
        </a:buClr>
        <a:buSzPct val="100000"/>
        <a:buFont typeface="Wingdings" panose="05000000000000000000" pitchFamily="2" charset="2"/>
        <a:buChar char=""/>
        <a:defRPr sz="2000">
          <a:solidFill>
            <a:srgbClr val="000000"/>
          </a:solidFill>
          <a:latin typeface="+mn-lt"/>
          <a:ea typeface="Arial" panose="020B0604020202020204" pitchFamily="34" charset="0"/>
          <a:cs typeface="+mn-cs"/>
        </a:defRPr>
      </a:lvl1pPr>
      <a:lvl2pPr marL="679450" indent="-214630" algn="l" defTabSz="449580" rtl="0" eaLnBrk="0" fontAlgn="base" hangingPunct="0">
        <a:lnSpc>
          <a:spcPct val="102000"/>
        </a:lnSpc>
        <a:spcBef>
          <a:spcPts val="340"/>
        </a:spcBef>
        <a:spcAft>
          <a:spcPts val="340"/>
        </a:spcAft>
        <a:buClr>
          <a:srgbClr val="486AC1"/>
        </a:buClr>
        <a:buSzPct val="100000"/>
        <a:buFont typeface="Arial" panose="020B0604020202020204" pitchFamily="34" charset="0"/>
        <a:buChar char="–"/>
        <a:defRPr sz="2800">
          <a:solidFill>
            <a:srgbClr val="000000"/>
          </a:solidFill>
          <a:latin typeface="+mn-lt"/>
          <a:cs typeface="+mn-cs"/>
        </a:defRPr>
      </a:lvl2pPr>
      <a:lvl3pPr marL="1087755" indent="-173355" algn="l" defTabSz="449580" rtl="0" eaLnBrk="0" fontAlgn="base" hangingPunct="0">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3pPr>
      <a:lvl4pPr marL="1539875" indent="-168275" algn="l" defTabSz="449580" rtl="0" eaLnBrk="0" fontAlgn="base" hangingPunct="0">
        <a:lnSpc>
          <a:spcPct val="102000"/>
        </a:lnSpc>
        <a:spcBef>
          <a:spcPts val="375"/>
        </a:spcBef>
        <a:spcAft>
          <a:spcPct val="0"/>
        </a:spcAft>
        <a:buClr>
          <a:srgbClr val="486AC1"/>
        </a:buClr>
        <a:buSzPct val="100000"/>
        <a:buFont typeface="Tahoma" panose="020B0604030504040204" pitchFamily="34" charset="0"/>
        <a:buChar char="–"/>
        <a:defRPr sz="2000">
          <a:solidFill>
            <a:srgbClr val="000000"/>
          </a:solidFill>
          <a:latin typeface="+mn-lt"/>
          <a:cs typeface="+mn-cs"/>
        </a:defRPr>
      </a:lvl4pPr>
      <a:lvl5pPr marL="2002155" indent="-173355" algn="l" defTabSz="449580" rtl="0" eaLnBrk="0" fontAlgn="base" hangingPunct="0">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Arial" panose="020B0604020202020204" pitchFamily="34" charset="0"/>
          <a:cs typeface="+mn-cs"/>
        </a:defRPr>
      </a:lvl1pPr>
      <a:lvl2pPr marL="457200" algn="l" defTabSz="914400" rtl="0" eaLnBrk="1" latinLnBrk="0" hangingPunct="1">
        <a:defRPr sz="1800" kern="1200">
          <a:solidFill>
            <a:schemeClr val="tx1"/>
          </a:solidFill>
          <a:latin typeface="+mn-lt"/>
          <a:ea typeface="Arial" panose="020B0604020202020204" pitchFamily="34" charset="0"/>
          <a:cs typeface="+mn-cs"/>
        </a:defRPr>
      </a:lvl2pPr>
      <a:lvl3pPr marL="914400" algn="l" defTabSz="914400" rtl="0" eaLnBrk="1" latinLnBrk="0" hangingPunct="1">
        <a:defRPr sz="1800" kern="1200">
          <a:solidFill>
            <a:schemeClr val="tx1"/>
          </a:solidFill>
          <a:latin typeface="+mn-lt"/>
          <a:ea typeface="Arial" panose="020B0604020202020204" pitchFamily="34" charset="0"/>
          <a:cs typeface="+mn-cs"/>
        </a:defRPr>
      </a:lvl3pPr>
      <a:lvl4pPr marL="1371600" algn="l" defTabSz="914400" rtl="0" eaLnBrk="1" latinLnBrk="0" hangingPunct="1">
        <a:defRPr sz="1800" kern="1200">
          <a:solidFill>
            <a:schemeClr val="tx1"/>
          </a:solidFill>
          <a:latin typeface="+mn-lt"/>
          <a:ea typeface="Arial" panose="020B0604020202020204" pitchFamily="34" charset="0"/>
          <a:cs typeface="+mn-cs"/>
        </a:defRPr>
      </a:lvl4pPr>
      <a:lvl5pPr marL="1828800" algn="l" defTabSz="914400" rtl="0" eaLnBrk="1" latinLnBrk="0" hangingPunct="1">
        <a:defRPr sz="1800" kern="1200">
          <a:solidFill>
            <a:schemeClr val="tx1"/>
          </a:solidFill>
          <a:latin typeface="+mn-lt"/>
          <a:ea typeface="Arial" panose="020B0604020202020204" pitchFamily="34" charset="0"/>
          <a:cs typeface="+mn-cs"/>
        </a:defRPr>
      </a:lvl5pPr>
      <a:lvl6pPr marL="2286000" algn="l" defTabSz="914400" rtl="0" eaLnBrk="1" latinLnBrk="0" hangingPunct="1">
        <a:defRPr sz="1800" kern="1200">
          <a:solidFill>
            <a:schemeClr val="tx1"/>
          </a:solidFill>
          <a:latin typeface="+mn-lt"/>
          <a:ea typeface="Arial" panose="020B0604020202020204" pitchFamily="34" charset="0"/>
          <a:cs typeface="+mn-cs"/>
        </a:defRPr>
      </a:lvl6pPr>
      <a:lvl7pPr marL="2743200" algn="l" defTabSz="914400" rtl="0" eaLnBrk="1" latinLnBrk="0" hangingPunct="1">
        <a:defRPr sz="1800" kern="1200">
          <a:solidFill>
            <a:schemeClr val="tx1"/>
          </a:solidFill>
          <a:latin typeface="+mn-lt"/>
          <a:ea typeface="Arial" panose="020B0604020202020204" pitchFamily="34" charset="0"/>
          <a:cs typeface="+mn-cs"/>
        </a:defRPr>
      </a:lvl7pPr>
      <a:lvl8pPr marL="3200400" algn="l" defTabSz="914400" rtl="0" eaLnBrk="1" latinLnBrk="0" hangingPunct="1">
        <a:defRPr sz="1800" kern="1200">
          <a:solidFill>
            <a:schemeClr val="tx1"/>
          </a:solidFill>
          <a:latin typeface="+mn-lt"/>
          <a:ea typeface="Arial" panose="020B0604020202020204" pitchFamily="34" charset="0"/>
          <a:cs typeface="+mn-cs"/>
        </a:defRPr>
      </a:lvl8pPr>
      <a:lvl9pPr marL="3657600" algn="l" defTabSz="914400" rtl="0" eaLnBrk="1" latinLnBrk="0" hangingPunct="1">
        <a:defRPr sz="1800" kern="1200">
          <a:solidFill>
            <a:schemeClr val="tx1"/>
          </a:solidFill>
          <a:latin typeface="+mn-lt"/>
          <a:ea typeface="Arial" panose="020B0604020202020204" pitchFamily="34" charset="0"/>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050" name="Picture 2"/>
          <p:cNvPicPr>
            <a:picLocks noChangeAspect="1"/>
          </p:cNvPicPr>
          <p:nvPr/>
        </p:nvPicPr>
        <p:blipFill>
          <a:blip r:embed="rId2"/>
          <a:stretch>
            <a:fillRect/>
          </a:stretch>
        </p:blipFill>
        <p:spPr>
          <a:xfrm>
            <a:off x="0" y="6480175"/>
            <a:ext cx="12193588" cy="382588"/>
          </a:xfrm>
          <a:prstGeom prst="rect">
            <a:avLst/>
          </a:prstGeom>
          <a:noFill/>
          <a:ln w="9525">
            <a:noFill/>
          </a:ln>
        </p:spPr>
      </p:pic>
      <p:pic>
        <p:nvPicPr>
          <p:cNvPr id="2051" name="Picture 3"/>
          <p:cNvPicPr>
            <a:picLocks noChangeAspect="1"/>
          </p:cNvPicPr>
          <p:nvPr/>
        </p:nvPicPr>
        <p:blipFill>
          <a:blip r:embed="rId3"/>
          <a:stretch>
            <a:fillRect/>
          </a:stretch>
        </p:blipFill>
        <p:spPr>
          <a:xfrm>
            <a:off x="0" y="0"/>
            <a:ext cx="12193588" cy="382588"/>
          </a:xfrm>
          <a:prstGeom prst="rect">
            <a:avLst/>
          </a:prstGeom>
          <a:noFill/>
          <a:ln w="9525">
            <a:noFill/>
          </a:ln>
        </p:spPr>
      </p:pic>
      <p:sp>
        <p:nvSpPr>
          <p:cNvPr id="2052" name="Rectangle 4"/>
          <p:cNvSpPr>
            <a:spLocks noGrp="1"/>
          </p:cNvSpPr>
          <p:nvPr>
            <p:ph type="title"/>
          </p:nvPr>
        </p:nvSpPr>
        <p:spPr>
          <a:xfrm>
            <a:off x="493713" y="495300"/>
            <a:ext cx="10893425" cy="495300"/>
          </a:xfrm>
          <a:prstGeom prst="rect">
            <a:avLst/>
          </a:prstGeom>
          <a:noFill/>
          <a:ln w="9525">
            <a:noFill/>
          </a:ln>
        </p:spPr>
        <p:txBody>
          <a:bodyPr lIns="90000" tIns="46800" rIns="90000" bIns="46800"/>
          <a:lstStyle/>
          <a:p>
            <a:pPr lvl="0"/>
            <a:r>
              <a:rPr lang="en-US" altLang="zh-CN" dirty="0"/>
              <a:t>Click to edit the title text format</a:t>
            </a:r>
            <a:endParaRPr lang="en-US" altLang="zh-CN" dirty="0"/>
          </a:p>
        </p:txBody>
      </p:sp>
      <p:sp>
        <p:nvSpPr>
          <p:cNvPr id="2053" name="Rectangle 5"/>
          <p:cNvSpPr>
            <a:spLocks noGrp="1"/>
          </p:cNvSpPr>
          <p:nvPr>
            <p:ph type="body"/>
          </p:nvPr>
        </p:nvSpPr>
        <p:spPr>
          <a:xfrm>
            <a:off x="931863" y="1535113"/>
            <a:ext cx="10447337" cy="4554537"/>
          </a:xfrm>
          <a:prstGeom prst="rect">
            <a:avLst/>
          </a:prstGeom>
          <a:noFill/>
          <a:ln w="9525">
            <a:noFill/>
          </a:ln>
        </p:spPr>
        <p:txBody>
          <a:bodyPr lIns="90000" tIns="46800" rIns="90000" bIns="46800"/>
          <a:lstStyle/>
          <a:p>
            <a:pPr lvl="0"/>
            <a:r>
              <a:rPr lang="en-US" altLang="zh-CN" dirty="0"/>
              <a:t>Click to edit the outline text format</a:t>
            </a:r>
            <a:endParaRPr lang="en-US" altLang="zh-CN" dirty="0"/>
          </a:p>
          <a:p>
            <a:pPr lvl="1"/>
            <a:r>
              <a:rPr lang="en-US" altLang="zh-CN" dirty="0"/>
              <a:t>Second Outline Level</a:t>
            </a:r>
            <a:endParaRPr lang="en-US" altLang="zh-CN" dirty="0"/>
          </a:p>
          <a:p>
            <a:pPr lvl="2"/>
            <a:r>
              <a:rPr lang="en-US" altLang="zh-CN" dirty="0"/>
              <a:t>Third Outline Level</a:t>
            </a:r>
            <a:endParaRPr lang="en-US" altLang="zh-CN" dirty="0"/>
          </a:p>
          <a:p>
            <a:pPr lvl="3"/>
            <a:r>
              <a:rPr lang="en-US" altLang="zh-CN" dirty="0"/>
              <a:t>Fourth Outline Level</a:t>
            </a:r>
            <a:endParaRPr lang="en-US" altLang="zh-CN" dirty="0"/>
          </a:p>
          <a:p>
            <a:pPr lvl="4"/>
            <a:r>
              <a:rPr lang="en-US" altLang="zh-CN" dirty="0"/>
              <a:t>Fifth Outline Level</a:t>
            </a:r>
            <a:endParaRPr lang="en-US" altLang="zh-CN" dirty="0"/>
          </a:p>
          <a:p>
            <a:pPr lvl="4"/>
            <a:r>
              <a:rPr lang="en-US" altLang="zh-CN" dirty="0"/>
              <a:t>Sixth Outline Level</a:t>
            </a:r>
            <a:endParaRPr lang="en-US" altLang="zh-CN" dirty="0"/>
          </a:p>
          <a:p>
            <a:pPr lvl="4"/>
            <a:r>
              <a:rPr lang="en-US" altLang="zh-CN" dirty="0"/>
              <a:t>Seventh Outline Level</a:t>
            </a:r>
            <a:endParaRPr lang="en-US" altLang="zh-CN" dirty="0"/>
          </a:p>
          <a:p>
            <a:pPr lvl="4"/>
            <a:r>
              <a:rPr lang="en-US" altLang="zh-CN" dirty="0"/>
              <a:t>Eighth Outline Level</a:t>
            </a:r>
            <a:endParaRPr lang="en-US" altLang="zh-CN" dirty="0"/>
          </a:p>
          <a:p>
            <a:pPr lvl="4"/>
            <a:r>
              <a:rPr lang="en-US" altLang="zh-CN" dirty="0"/>
              <a:t>Ninth Outline Level</a:t>
            </a:r>
            <a:endParaRPr lang="en-US" altLang="zh-CN" dirty="0"/>
          </a:p>
        </p:txBody>
      </p:sp>
    </p:spTree>
  </p:cSld>
  <p:clrMap bg1="lt1" tx1="dk1" bg2="lt2" tx2="dk2" accent1="accent1" accent2="accent2" accent3="accent3" accent4="accent4" accent5="accent5" accent6="accent6" hlink="hlink" folHlink="folHlink"/>
  <p:sldLayoutIdLst>
    <p:sldLayoutId id="2147483656" r:id="rId1"/>
  </p:sldLayoutIdLst>
  <p:hf sldNum="0" hdr="0" ftr="0" dt="0"/>
  <p:txStyles>
    <p:title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p:titleStyle>
    <p:body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Arial" panose="020B0604020202020204" pitchFamily="34" charset="0"/>
          <a:cs typeface="+mn-cs"/>
        </a:defRPr>
      </a:lvl1pPr>
      <a:lvl2pPr marL="457200" algn="l" defTabSz="914400" rtl="0" eaLnBrk="1" latinLnBrk="0" hangingPunct="1">
        <a:defRPr sz="1800" kern="1200">
          <a:solidFill>
            <a:schemeClr val="tx1"/>
          </a:solidFill>
          <a:latin typeface="+mn-lt"/>
          <a:ea typeface="Arial" panose="020B0604020202020204" pitchFamily="34" charset="0"/>
          <a:cs typeface="+mn-cs"/>
        </a:defRPr>
      </a:lvl2pPr>
      <a:lvl3pPr marL="914400" algn="l" defTabSz="914400" rtl="0" eaLnBrk="1" latinLnBrk="0" hangingPunct="1">
        <a:defRPr sz="1800" kern="1200">
          <a:solidFill>
            <a:schemeClr val="tx1"/>
          </a:solidFill>
          <a:latin typeface="+mn-lt"/>
          <a:ea typeface="Arial" panose="020B0604020202020204" pitchFamily="34" charset="0"/>
          <a:cs typeface="+mn-cs"/>
        </a:defRPr>
      </a:lvl3pPr>
      <a:lvl4pPr marL="1371600" algn="l" defTabSz="914400" rtl="0" eaLnBrk="1" latinLnBrk="0" hangingPunct="1">
        <a:defRPr sz="1800" kern="1200">
          <a:solidFill>
            <a:schemeClr val="tx1"/>
          </a:solidFill>
          <a:latin typeface="+mn-lt"/>
          <a:ea typeface="Arial" panose="020B0604020202020204" pitchFamily="34" charset="0"/>
          <a:cs typeface="+mn-cs"/>
        </a:defRPr>
      </a:lvl4pPr>
      <a:lvl5pPr marL="1828800" algn="l" defTabSz="914400" rtl="0" eaLnBrk="1" latinLnBrk="0" hangingPunct="1">
        <a:defRPr sz="1800" kern="1200">
          <a:solidFill>
            <a:schemeClr val="tx1"/>
          </a:solidFill>
          <a:latin typeface="+mn-lt"/>
          <a:ea typeface="Arial" panose="020B0604020202020204" pitchFamily="34" charset="0"/>
          <a:cs typeface="+mn-cs"/>
        </a:defRPr>
      </a:lvl5pPr>
      <a:lvl6pPr marL="2286000" algn="l" defTabSz="914400" rtl="0" eaLnBrk="1" latinLnBrk="0" hangingPunct="1">
        <a:defRPr sz="1800" kern="1200">
          <a:solidFill>
            <a:schemeClr val="tx1"/>
          </a:solidFill>
          <a:latin typeface="+mn-lt"/>
          <a:ea typeface="Arial" panose="020B0604020202020204" pitchFamily="34" charset="0"/>
          <a:cs typeface="+mn-cs"/>
        </a:defRPr>
      </a:lvl6pPr>
      <a:lvl7pPr marL="2743200" algn="l" defTabSz="914400" rtl="0" eaLnBrk="1" latinLnBrk="0" hangingPunct="1">
        <a:defRPr sz="1800" kern="1200">
          <a:solidFill>
            <a:schemeClr val="tx1"/>
          </a:solidFill>
          <a:latin typeface="+mn-lt"/>
          <a:ea typeface="Arial" panose="020B0604020202020204" pitchFamily="34" charset="0"/>
          <a:cs typeface="+mn-cs"/>
        </a:defRPr>
      </a:lvl7pPr>
      <a:lvl8pPr marL="3200400" algn="l" defTabSz="914400" rtl="0" eaLnBrk="1" latinLnBrk="0" hangingPunct="1">
        <a:defRPr sz="1800" kern="1200">
          <a:solidFill>
            <a:schemeClr val="tx1"/>
          </a:solidFill>
          <a:latin typeface="+mn-lt"/>
          <a:ea typeface="Arial" panose="020B0604020202020204" pitchFamily="34" charset="0"/>
          <a:cs typeface="+mn-cs"/>
        </a:defRPr>
      </a:lvl8pPr>
      <a:lvl9pPr marL="3657600" algn="l" defTabSz="914400" rtl="0" eaLnBrk="1" latinLnBrk="0" hangingPunct="1">
        <a:defRPr sz="1800" kern="1200">
          <a:solidFill>
            <a:schemeClr val="tx1"/>
          </a:solidFill>
          <a:latin typeface="+mn-lt"/>
          <a:ea typeface="Arial" panose="020B0604020202020204" pitchFamily="34" charset="0"/>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050" name="Picture 2"/>
          <p:cNvPicPr>
            <a:picLocks noChangeAspect="1"/>
          </p:cNvPicPr>
          <p:nvPr/>
        </p:nvPicPr>
        <p:blipFill>
          <a:blip r:embed="rId2"/>
          <a:stretch>
            <a:fillRect/>
          </a:stretch>
        </p:blipFill>
        <p:spPr>
          <a:xfrm>
            <a:off x="0" y="6480175"/>
            <a:ext cx="12193588" cy="382588"/>
          </a:xfrm>
          <a:prstGeom prst="rect">
            <a:avLst/>
          </a:prstGeom>
          <a:noFill/>
          <a:ln w="9525">
            <a:noFill/>
          </a:ln>
        </p:spPr>
      </p:pic>
      <p:pic>
        <p:nvPicPr>
          <p:cNvPr id="2051" name="Picture 3"/>
          <p:cNvPicPr>
            <a:picLocks noChangeAspect="1"/>
          </p:cNvPicPr>
          <p:nvPr/>
        </p:nvPicPr>
        <p:blipFill>
          <a:blip r:embed="rId3"/>
          <a:stretch>
            <a:fillRect/>
          </a:stretch>
        </p:blipFill>
        <p:spPr>
          <a:xfrm>
            <a:off x="0" y="0"/>
            <a:ext cx="12193588" cy="382588"/>
          </a:xfrm>
          <a:prstGeom prst="rect">
            <a:avLst/>
          </a:prstGeom>
          <a:noFill/>
          <a:ln w="9525">
            <a:noFill/>
          </a:ln>
        </p:spPr>
      </p:pic>
      <p:sp>
        <p:nvSpPr>
          <p:cNvPr id="2052" name="Rectangle 4"/>
          <p:cNvSpPr>
            <a:spLocks noGrp="1"/>
          </p:cNvSpPr>
          <p:nvPr>
            <p:ph type="title"/>
          </p:nvPr>
        </p:nvSpPr>
        <p:spPr>
          <a:xfrm>
            <a:off x="493713" y="495300"/>
            <a:ext cx="10893425" cy="495300"/>
          </a:xfrm>
          <a:prstGeom prst="rect">
            <a:avLst/>
          </a:prstGeom>
          <a:noFill/>
          <a:ln w="9525">
            <a:noFill/>
          </a:ln>
        </p:spPr>
        <p:txBody>
          <a:bodyPr lIns="90000" tIns="46800" rIns="90000" bIns="46800"/>
          <a:lstStyle/>
          <a:p>
            <a:pPr lvl="0"/>
            <a:r>
              <a:rPr lang="en-US" altLang="zh-CN" dirty="0"/>
              <a:t>Click to edit the title text format</a:t>
            </a:r>
            <a:endParaRPr lang="en-US" altLang="zh-CN" dirty="0"/>
          </a:p>
        </p:txBody>
      </p:sp>
      <p:sp>
        <p:nvSpPr>
          <p:cNvPr id="2053" name="Rectangle 5"/>
          <p:cNvSpPr>
            <a:spLocks noGrp="1"/>
          </p:cNvSpPr>
          <p:nvPr>
            <p:ph type="body"/>
          </p:nvPr>
        </p:nvSpPr>
        <p:spPr>
          <a:xfrm>
            <a:off x="931863" y="1535113"/>
            <a:ext cx="10447337" cy="4554537"/>
          </a:xfrm>
          <a:prstGeom prst="rect">
            <a:avLst/>
          </a:prstGeom>
          <a:noFill/>
          <a:ln w="9525">
            <a:noFill/>
          </a:ln>
        </p:spPr>
        <p:txBody>
          <a:bodyPr lIns="90000" tIns="46800" rIns="90000" bIns="46800"/>
          <a:lstStyle/>
          <a:p>
            <a:pPr lvl="0"/>
            <a:r>
              <a:rPr lang="en-US" altLang="zh-CN" dirty="0"/>
              <a:t>Click to edit the outline text format</a:t>
            </a:r>
            <a:endParaRPr lang="en-US" altLang="zh-CN" dirty="0"/>
          </a:p>
          <a:p>
            <a:pPr lvl="1"/>
            <a:r>
              <a:rPr lang="en-US" altLang="zh-CN" dirty="0"/>
              <a:t>Second Outline Level</a:t>
            </a:r>
            <a:endParaRPr lang="en-US" altLang="zh-CN" dirty="0"/>
          </a:p>
          <a:p>
            <a:pPr lvl="2"/>
            <a:r>
              <a:rPr lang="en-US" altLang="zh-CN" dirty="0"/>
              <a:t>Third Outline Level</a:t>
            </a:r>
            <a:endParaRPr lang="en-US" altLang="zh-CN" dirty="0"/>
          </a:p>
          <a:p>
            <a:pPr lvl="3"/>
            <a:r>
              <a:rPr lang="en-US" altLang="zh-CN" dirty="0"/>
              <a:t>Fourth Outline Level</a:t>
            </a:r>
            <a:endParaRPr lang="en-US" altLang="zh-CN" dirty="0"/>
          </a:p>
          <a:p>
            <a:pPr lvl="4"/>
            <a:r>
              <a:rPr lang="en-US" altLang="zh-CN" dirty="0"/>
              <a:t>Fifth Outline Level</a:t>
            </a:r>
            <a:endParaRPr lang="en-US" altLang="zh-CN" dirty="0"/>
          </a:p>
          <a:p>
            <a:pPr lvl="4"/>
            <a:r>
              <a:rPr lang="en-US" altLang="zh-CN" dirty="0"/>
              <a:t>Sixth Outline Level</a:t>
            </a:r>
            <a:endParaRPr lang="en-US" altLang="zh-CN" dirty="0"/>
          </a:p>
          <a:p>
            <a:pPr lvl="4"/>
            <a:r>
              <a:rPr lang="en-US" altLang="zh-CN" dirty="0"/>
              <a:t>Seventh Outline Level</a:t>
            </a:r>
            <a:endParaRPr lang="en-US" altLang="zh-CN" dirty="0"/>
          </a:p>
          <a:p>
            <a:pPr lvl="4"/>
            <a:r>
              <a:rPr lang="en-US" altLang="zh-CN" dirty="0"/>
              <a:t>Eighth Outline Level</a:t>
            </a:r>
            <a:endParaRPr lang="en-US" altLang="zh-CN" dirty="0"/>
          </a:p>
          <a:p>
            <a:pPr lvl="4"/>
            <a:r>
              <a:rPr lang="en-US" altLang="zh-CN" dirty="0"/>
              <a:t>Ninth Outline Level</a:t>
            </a:r>
            <a:endParaRPr lang="en-US" altLang="zh-CN" dirty="0"/>
          </a:p>
        </p:txBody>
      </p:sp>
    </p:spTree>
  </p:cSld>
  <p:clrMap bg1="lt1" tx1="dk1" bg2="lt2" tx2="dk2" accent1="accent1" accent2="accent2" accent3="accent3" accent4="accent4" accent5="accent5" accent6="accent6" hlink="hlink" folHlink="folHlink"/>
  <p:sldLayoutIdLst>
    <p:sldLayoutId id="2147483658" r:id="rId1"/>
  </p:sldLayoutIdLst>
  <p:hf sldNum="0" hdr="0" ftr="0" dt="0"/>
  <p:txStyles>
    <p:title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p:titleStyle>
    <p:body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Arial" panose="020B0604020202020204" pitchFamily="34" charset="0"/>
          <a:cs typeface="+mn-cs"/>
        </a:defRPr>
      </a:lvl1pPr>
      <a:lvl2pPr marL="457200" algn="l" defTabSz="914400" rtl="0" eaLnBrk="1" latinLnBrk="0" hangingPunct="1">
        <a:defRPr sz="1800" kern="1200">
          <a:solidFill>
            <a:schemeClr val="tx1"/>
          </a:solidFill>
          <a:latin typeface="+mn-lt"/>
          <a:ea typeface="Arial" panose="020B0604020202020204" pitchFamily="34" charset="0"/>
          <a:cs typeface="+mn-cs"/>
        </a:defRPr>
      </a:lvl2pPr>
      <a:lvl3pPr marL="914400" algn="l" defTabSz="914400" rtl="0" eaLnBrk="1" latinLnBrk="0" hangingPunct="1">
        <a:defRPr sz="1800" kern="1200">
          <a:solidFill>
            <a:schemeClr val="tx1"/>
          </a:solidFill>
          <a:latin typeface="+mn-lt"/>
          <a:ea typeface="Arial" panose="020B0604020202020204" pitchFamily="34" charset="0"/>
          <a:cs typeface="+mn-cs"/>
        </a:defRPr>
      </a:lvl3pPr>
      <a:lvl4pPr marL="1371600" algn="l" defTabSz="914400" rtl="0" eaLnBrk="1" latinLnBrk="0" hangingPunct="1">
        <a:defRPr sz="1800" kern="1200">
          <a:solidFill>
            <a:schemeClr val="tx1"/>
          </a:solidFill>
          <a:latin typeface="+mn-lt"/>
          <a:ea typeface="Arial" panose="020B0604020202020204" pitchFamily="34" charset="0"/>
          <a:cs typeface="+mn-cs"/>
        </a:defRPr>
      </a:lvl4pPr>
      <a:lvl5pPr marL="1828800" algn="l" defTabSz="914400" rtl="0" eaLnBrk="1" latinLnBrk="0" hangingPunct="1">
        <a:defRPr sz="1800" kern="1200">
          <a:solidFill>
            <a:schemeClr val="tx1"/>
          </a:solidFill>
          <a:latin typeface="+mn-lt"/>
          <a:ea typeface="Arial" panose="020B0604020202020204" pitchFamily="34" charset="0"/>
          <a:cs typeface="+mn-cs"/>
        </a:defRPr>
      </a:lvl5pPr>
      <a:lvl6pPr marL="2286000" algn="l" defTabSz="914400" rtl="0" eaLnBrk="1" latinLnBrk="0" hangingPunct="1">
        <a:defRPr sz="1800" kern="1200">
          <a:solidFill>
            <a:schemeClr val="tx1"/>
          </a:solidFill>
          <a:latin typeface="+mn-lt"/>
          <a:ea typeface="Arial" panose="020B0604020202020204" pitchFamily="34" charset="0"/>
          <a:cs typeface="+mn-cs"/>
        </a:defRPr>
      </a:lvl6pPr>
      <a:lvl7pPr marL="2743200" algn="l" defTabSz="914400" rtl="0" eaLnBrk="1" latinLnBrk="0" hangingPunct="1">
        <a:defRPr sz="1800" kern="1200">
          <a:solidFill>
            <a:schemeClr val="tx1"/>
          </a:solidFill>
          <a:latin typeface="+mn-lt"/>
          <a:ea typeface="Arial" panose="020B0604020202020204" pitchFamily="34" charset="0"/>
          <a:cs typeface="+mn-cs"/>
        </a:defRPr>
      </a:lvl7pPr>
      <a:lvl8pPr marL="3200400" algn="l" defTabSz="914400" rtl="0" eaLnBrk="1" latinLnBrk="0" hangingPunct="1">
        <a:defRPr sz="1800" kern="1200">
          <a:solidFill>
            <a:schemeClr val="tx1"/>
          </a:solidFill>
          <a:latin typeface="+mn-lt"/>
          <a:ea typeface="Arial" panose="020B0604020202020204" pitchFamily="34" charset="0"/>
          <a:cs typeface="+mn-cs"/>
        </a:defRPr>
      </a:lvl8pPr>
      <a:lvl9pPr marL="3657600" algn="l" defTabSz="914400" rtl="0" eaLnBrk="1" latinLnBrk="0" hangingPunct="1">
        <a:defRPr sz="1800" kern="1200">
          <a:solidFill>
            <a:schemeClr val="tx1"/>
          </a:solidFill>
          <a:latin typeface="+mn-lt"/>
          <a:ea typeface="Arial" panose="020B0604020202020204" pitchFamily="34" charset="0"/>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47800" y="2873375"/>
            <a:ext cx="8458200" cy="1012825"/>
          </a:xfrm>
          <a:prstGeom prst="rect">
            <a:avLst/>
          </a:prstGeom>
          <a:noFill/>
          <a:ln w="9525">
            <a:noFill/>
          </a:ln>
          <a:effectLst>
            <a:outerShdw dist="53882" dir="2699999" algn="ctr" rotWithShape="0">
              <a:schemeClr val="bg1">
                <a:alpha val="50000"/>
              </a:schemeClr>
            </a:outerShdw>
          </a:effectLst>
        </p:spPr>
        <p:txBody>
          <a:bodyPr anchor="ctr"/>
          <a:lstStyle>
            <a:lvl1pPr marL="0" lvl="0" indent="0" algn="ctr" defTabSz="914400" rtl="0" eaLnBrk="1" fontAlgn="base" latinLnBrk="0" hangingPunct="1">
              <a:lnSpc>
                <a:spcPct val="100000"/>
              </a:lnSpc>
              <a:spcBef>
                <a:spcPct val="0"/>
              </a:spcBef>
              <a:spcAft>
                <a:spcPct val="0"/>
              </a:spcAft>
              <a:buClrTx/>
              <a:buSzTx/>
              <a:buFontTx/>
              <a:buNone/>
              <a:defRPr sz="3600" b="1" u="none" kern="1200" baseline="0">
                <a:solidFill>
                  <a:schemeClr val="tx1"/>
                </a:solidFill>
                <a:latin typeface="Verdana" panose="020B060403050404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600" b="1" i="0" u="none" strike="noStrike" kern="1200" cap="none" spc="0" normalizeH="0" baseline="0" noProof="1">
                <a:ln>
                  <a:noFill/>
                </a:ln>
                <a:solidFill>
                  <a:schemeClr val="tx2"/>
                </a:solidFill>
                <a:effectLst/>
                <a:uLnTx/>
                <a:uFillTx/>
                <a:latin typeface="Times New Roman" panose="02020603050405020304" pitchFamily="18" charset="0"/>
                <a:ea typeface="宋体" panose="02010600030101010101" pitchFamily="2" charset="-122"/>
                <a:cs typeface="+mn-cs"/>
                <a:sym typeface="+mn-ea"/>
              </a:rPr>
              <a:t>《Java</a:t>
            </a:r>
            <a:r>
              <a:rPr kumimoji="0" lang="zh-CN" altLang="en-US" sz="4600" b="1" i="0" u="none" strike="noStrike" kern="1200" cap="none" spc="0" normalizeH="0" baseline="0" noProof="1">
                <a:ln>
                  <a:noFill/>
                </a:ln>
                <a:solidFill>
                  <a:schemeClr val="tx2"/>
                </a:solidFill>
                <a:effectLst/>
                <a:uLnTx/>
                <a:uFillTx/>
                <a:latin typeface="Times New Roman" panose="02020603050405020304" pitchFamily="18" charset="0"/>
                <a:ea typeface="宋体" panose="02010600030101010101" pitchFamily="2" charset="-122"/>
                <a:cs typeface="+mn-cs"/>
                <a:sym typeface="+mn-ea"/>
              </a:rPr>
              <a:t>程序设计案例教程</a:t>
            </a:r>
            <a:r>
              <a:rPr kumimoji="0" lang="en-US" altLang="zh-CN" sz="4600" b="1" i="0" u="none" strike="noStrike" kern="1200" cap="none" spc="0" normalizeH="0" baseline="0" noProof="1">
                <a:ln>
                  <a:noFill/>
                </a:ln>
                <a:solidFill>
                  <a:schemeClr val="tx2"/>
                </a:solidFill>
                <a:effectLst/>
                <a:uLnTx/>
                <a:uFillTx/>
                <a:latin typeface="Times New Roman" panose="02020603050405020304" pitchFamily="18" charset="0"/>
                <a:ea typeface="宋体" panose="02010600030101010101" pitchFamily="2" charset="-122"/>
                <a:cs typeface="+mn-cs"/>
                <a:sym typeface="+mn-ea"/>
              </a:rPr>
              <a:t>》</a:t>
            </a:r>
            <a:endParaRPr kumimoji="0" lang="zh-CN" altLang="en-US" sz="4600" b="1" i="0" u="none" strike="noStrike" kern="1200" cap="none" spc="0" normalizeH="0" baseline="0" noProof="1">
              <a:ln>
                <a:noFill/>
              </a:ln>
              <a:solidFill>
                <a:schemeClr val="tx2"/>
              </a:solidFill>
              <a:effectLst>
                <a:outerShdw blurRad="38100" dist="38100" dir="2700000">
                  <a:srgbClr val="FFFFFF"/>
                </a:outerShdw>
              </a:effectLst>
              <a:uLnTx/>
              <a:uFillTx/>
              <a:latin typeface="Times New Roman" panose="02020603050405020304" pitchFamily="18" charset="0"/>
              <a:ea typeface="宋体" panose="02010600030101010101" pitchFamily="2" charset="-122"/>
              <a:cs typeface="+mn-cs"/>
              <a:sym typeface="+mn-ea"/>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a:xfrm>
            <a:off x="0" y="437329"/>
            <a:ext cx="9893556" cy="495300"/>
          </a:xfrm>
        </p:spPr>
        <p:txBody>
          <a:bodyPr vert="horz" wrap="square" lIns="90000" tIns="46800" rIns="90000" bIns="46800" anchor="ctr"/>
          <a:lstStyle/>
          <a:p>
            <a:pPr marL="609600" indent="-609600"/>
            <a:r>
              <a:rPr lang="zh-CN" altLang="en-US" dirty="0">
                <a:ea typeface="宋体" panose="02010600030101010101" pitchFamily="2" charset="-122"/>
              </a:rPr>
              <a:t>任务实施</a:t>
            </a:r>
            <a:endParaRPr lang="zh-CN" altLang="en-US" dirty="0">
              <a:sym typeface="Arial" panose="020B0604020202020204" pitchFamily="34" charset="0"/>
            </a:endParaRPr>
          </a:p>
        </p:txBody>
      </p:sp>
      <p:sp>
        <p:nvSpPr>
          <p:cNvPr id="8" name="内容占位符 57386"/>
          <p:cNvSpPr txBox="1"/>
          <p:nvPr/>
        </p:nvSpPr>
        <p:spPr>
          <a:xfrm>
            <a:off x="671772" y="5258421"/>
            <a:ext cx="3062090" cy="322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marL="0" defTabSz="914400">
              <a:lnSpc>
                <a:spcPct val="100000"/>
              </a:lnSpc>
              <a:spcBef>
                <a:spcPct val="0"/>
              </a:spcBef>
              <a:buClrTx/>
              <a:buSzTx/>
              <a:buNone/>
            </a:pPr>
            <a:r>
              <a:rPr lang="en-US" altLang="zh-CN" sz="1600" b="0" dirty="0">
                <a:solidFill>
                  <a:schemeClr val="tx1"/>
                </a:solidFill>
              </a:rPr>
              <a:t>3.</a:t>
            </a:r>
            <a:r>
              <a:rPr lang="zh-CN" altLang="zh-CN" sz="1600" b="0" dirty="0">
                <a:solidFill>
                  <a:schemeClr val="tx1"/>
                </a:solidFill>
              </a:rPr>
              <a:t>程序代码实现</a:t>
            </a:r>
            <a:endParaRPr lang="zh-CN" altLang="zh-CN" sz="1600" b="0" dirty="0">
              <a:solidFill>
                <a:schemeClr val="tx1"/>
              </a:solidFill>
            </a:endParaRPr>
          </a:p>
        </p:txBody>
      </p:sp>
      <p:graphicFrame>
        <p:nvGraphicFramePr>
          <p:cNvPr id="9" name="表格 8"/>
          <p:cNvGraphicFramePr>
            <a:graphicFrameLocks noGrp="1"/>
          </p:cNvGraphicFramePr>
          <p:nvPr/>
        </p:nvGraphicFramePr>
        <p:xfrm>
          <a:off x="1181230" y="4003951"/>
          <a:ext cx="4914769" cy="842328"/>
        </p:xfrm>
        <a:graphic>
          <a:graphicData uri="http://schemas.openxmlformats.org/drawingml/2006/table">
            <a:tbl>
              <a:tblPr firstRow="1" firstCol="1" bandRow="1"/>
              <a:tblGrid>
                <a:gridCol w="1266467"/>
                <a:gridCol w="1106717"/>
                <a:gridCol w="960808"/>
                <a:gridCol w="1580777"/>
              </a:tblGrid>
              <a:tr h="213995">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序号</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属性</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类型</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名称</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920">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1</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姓名</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String</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name</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r>
              <a:tr h="223520">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2</a:t>
                      </a:r>
                      <a:endParaRPr lang="zh-CN" sz="1050" kern="10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a:noFill/>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年龄</a:t>
                      </a:r>
                      <a:endParaRPr lang="zh-CN" sz="1050" kern="10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a:noFill/>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int</a:t>
                      </a:r>
                      <a:endParaRPr lang="zh-CN" sz="1050" kern="10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a:noFill/>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age</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a:noFill/>
                    </a:lnT>
                    <a:lnB>
                      <a:noFill/>
                    </a:lnB>
                  </a:tcPr>
                </a:tc>
              </a:tr>
              <a:tr h="223520">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3</a:t>
                      </a:r>
                      <a:endParaRPr lang="zh-CN" sz="1050" kern="10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学号</a:t>
                      </a:r>
                      <a:endParaRPr lang="zh-CN" sz="1050" kern="10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int</a:t>
                      </a:r>
                      <a:endParaRPr lang="zh-CN" sz="1050" kern="10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algn="ctr">
                        <a:lnSpc>
                          <a:spcPct val="125000"/>
                        </a:lnSpc>
                      </a:pPr>
                      <a:r>
                        <a:rPr lang="zh-CN" sz="1050" kern="0" dirty="0">
                          <a:effectLst/>
                          <a:latin typeface="Times New Roman" panose="02020603050405020304" pitchFamily="18" charset="0"/>
                          <a:ea typeface="宋体" panose="02010600030101010101" pitchFamily="2" charset="-122"/>
                        </a:rPr>
                        <a:t>无</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lnL>
                      <a:noFill/>
                    </a:lnL>
                    <a:lnR>
                      <a:noFill/>
                    </a:lnR>
                    <a:lnT>
                      <a:noFill/>
                    </a:lnT>
                    <a:lnB w="19050" cap="flat" cmpd="sng" algn="ctr">
                      <a:solidFill>
                        <a:srgbClr val="000000"/>
                      </a:solidFill>
                      <a:prstDash val="solid"/>
                      <a:round/>
                      <a:headEnd type="none" w="med" len="med"/>
                      <a:tailEnd type="none" w="med" len="med"/>
                    </a:lnB>
                  </a:tcPr>
                </a:tc>
              </a:tr>
            </a:tbl>
          </a:graphicData>
        </a:graphic>
      </p:graphicFrame>
      <p:graphicFrame>
        <p:nvGraphicFramePr>
          <p:cNvPr id="10" name="表格 9"/>
          <p:cNvGraphicFramePr>
            <a:graphicFrameLocks noGrp="1"/>
          </p:cNvGraphicFramePr>
          <p:nvPr/>
        </p:nvGraphicFramePr>
        <p:xfrm>
          <a:off x="1181231" y="2011722"/>
          <a:ext cx="4914769" cy="842328"/>
        </p:xfrm>
        <a:graphic>
          <a:graphicData uri="http://schemas.openxmlformats.org/drawingml/2006/table">
            <a:tbl>
              <a:tblPr firstRow="1" firstCol="1" bandRow="1"/>
              <a:tblGrid>
                <a:gridCol w="1266467"/>
                <a:gridCol w="1106717"/>
                <a:gridCol w="960808"/>
                <a:gridCol w="1580777"/>
              </a:tblGrid>
              <a:tr h="213995">
                <a:tc>
                  <a:txBody>
                    <a:bodyPr/>
                    <a:lstStyle/>
                    <a:p>
                      <a:pPr algn="ctr">
                        <a:lnSpc>
                          <a:spcPct val="125000"/>
                        </a:lnSpc>
                      </a:pPr>
                      <a:endParaRPr lang="en-US" altLang="zh-CN" sz="1050" kern="100" dirty="0">
                        <a:effectLst/>
                        <a:latin typeface="Times New Roman" panose="02020603050405020304" pitchFamily="18" charset="0"/>
                        <a:ea typeface="宋体" panose="02010600030101010101" pitchFamily="2" charset="-122"/>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pPr>
                      <a:r>
                        <a:rPr lang="zh-CN" sz="1050" kern="100" dirty="0">
                          <a:effectLst/>
                          <a:latin typeface="Times New Roman" panose="02020603050405020304" pitchFamily="18" charset="0"/>
                          <a:ea typeface="宋体" panose="02010600030101010101" pitchFamily="2" charset="-122"/>
                        </a:rPr>
                        <a:t>方法</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返回值类型</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pPr>
                      <a:r>
                        <a:rPr lang="zh-CN" sz="1050" kern="100" dirty="0">
                          <a:effectLst/>
                          <a:latin typeface="Times New Roman" panose="02020603050405020304" pitchFamily="18" charset="0"/>
                          <a:ea typeface="宋体" panose="02010600030101010101" pitchFamily="2" charset="-122"/>
                        </a:rPr>
                        <a:t>作用</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920">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1</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public void study()</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void</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描述学生学习</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r>
              <a:tr h="223520">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2</a:t>
                      </a:r>
                      <a:endParaRPr lang="zh-CN" sz="1050" kern="10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a:noFill/>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public void eat()</a:t>
                      </a:r>
                      <a:endParaRPr lang="zh-CN" sz="1050" kern="10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a:noFill/>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void</a:t>
                      </a:r>
                      <a:endParaRPr lang="zh-CN" sz="1050" kern="10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a:noFill/>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描述学生吃饭</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a:noFill/>
                    </a:lnT>
                    <a:lnB>
                      <a:noFill/>
                    </a:lnB>
                  </a:tcPr>
                </a:tc>
              </a:tr>
              <a:tr h="223520">
                <a:tc>
                  <a:txBody>
                    <a:bodyPr/>
                    <a:lstStyle/>
                    <a:p>
                      <a:pPr algn="ctr">
                        <a:lnSpc>
                          <a:spcPct val="125000"/>
                        </a:lnSpc>
                      </a:pPr>
                      <a:r>
                        <a:rPr lang="zh-CN" sz="1050" kern="0" dirty="0">
                          <a:effectLst/>
                          <a:latin typeface="Times New Roman" panose="02020603050405020304" pitchFamily="18" charset="0"/>
                          <a:ea typeface="宋体" panose="02010600030101010101" pitchFamily="2" charset="-122"/>
                        </a:rPr>
                        <a:t>3</a:t>
                      </a:r>
                      <a:endParaRPr lang="zh-CN" sz="1050" kern="100" dirty="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algn="ctr">
                        <a:lnSpc>
                          <a:spcPct val="125000"/>
                        </a:lnSpc>
                      </a:pPr>
                      <a:r>
                        <a:rPr lang="zh-CN" sz="1050" kern="0" dirty="0">
                          <a:effectLst/>
                          <a:latin typeface="Times New Roman" panose="02020603050405020304" pitchFamily="18" charset="0"/>
                          <a:ea typeface="宋体" panose="02010600030101010101" pitchFamily="2" charset="-122"/>
                        </a:rPr>
                        <a:t>public void sleep()</a:t>
                      </a:r>
                      <a:endParaRPr lang="zh-CN" sz="1050" kern="100" dirty="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void</a:t>
                      </a:r>
                      <a:endParaRPr lang="zh-CN" sz="1050" kern="10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algn="ctr">
                        <a:lnSpc>
                          <a:spcPct val="125000"/>
                        </a:lnSpc>
                      </a:pPr>
                      <a:r>
                        <a:rPr lang="zh-CN" sz="1050" kern="0" dirty="0">
                          <a:effectLst/>
                          <a:latin typeface="Times New Roman" panose="02020603050405020304" pitchFamily="18" charset="0"/>
                          <a:ea typeface="宋体" panose="02010600030101010101" pitchFamily="2" charset="-122"/>
                        </a:rPr>
                        <a:t>描述学生睡觉</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lnL>
                      <a:noFill/>
                    </a:lnL>
                    <a:lnR>
                      <a:noFill/>
                    </a:lnR>
                    <a:lnT>
                      <a:noFill/>
                    </a:lnT>
                    <a:lnB w="19050" cap="flat" cmpd="sng" algn="ctr">
                      <a:solidFill>
                        <a:srgbClr val="000000"/>
                      </a:solidFill>
                      <a:prstDash val="solid"/>
                      <a:round/>
                      <a:headEnd type="none" w="med" len="med"/>
                      <a:tailEnd type="none" w="med" len="med"/>
                    </a:lnB>
                  </a:tcPr>
                </a:tc>
              </a:tr>
            </a:tbl>
          </a:graphicData>
        </a:graphic>
      </p:graphicFrame>
      <p:sp>
        <p:nvSpPr>
          <p:cNvPr id="11" name="Rectangle 3"/>
          <p:cNvSpPr>
            <a:spLocks noChangeArrowheads="1"/>
          </p:cNvSpPr>
          <p:nvPr/>
        </p:nvSpPr>
        <p:spPr bwMode="auto">
          <a:xfrm>
            <a:off x="671772" y="1014853"/>
            <a:ext cx="4671988"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1.Student类中的属性</a:t>
            </a:r>
            <a:endPar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zh-CN" altLang="zh-CN"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表</a:t>
            </a:r>
            <a:r>
              <a:rPr kumimoji="0" lang="en-US" altLang="zh-CN"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3-1 Student</a:t>
            </a:r>
            <a:r>
              <a:rPr kumimoji="0" lang="zh-CN" altLang="en-US"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类中的属性</a:t>
            </a:r>
            <a:endParaRPr kumimoji="0" lang="en-US" altLang="zh-CN"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sz="1600" dirty="0">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sz="1600" dirty="0">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en-US" altLang="zh-CN"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lang="en-US" altLang="zh-CN" sz="1600" dirty="0">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2.Student</a:t>
            </a:r>
            <a:r>
              <a:rPr kumimoji="0" lang="zh-CN" altLang="en-US"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类中的方法</a:t>
            </a:r>
            <a:endParaRPr kumimoji="0" lang="en-US" altLang="zh-CN" sz="16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r>
              <a:rPr kumimoji="0" lang="en-US" altLang="zh-CN"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		</a:t>
            </a:r>
            <a:r>
              <a:rPr kumimoji="0" lang="zh-CN" altLang="en-US"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表</a:t>
            </a:r>
            <a:r>
              <a:rPr kumimoji="0" lang="en-US" altLang="zh-CN"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3-2 Student</a:t>
            </a:r>
            <a:r>
              <a:rPr kumimoji="0" lang="zh-CN" altLang="en-US" sz="16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类中的方法</a:t>
            </a:r>
            <a:endParaRPr kumimoji="0" lang="zh-CN" altLang="en-US" sz="12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pPr>
            <a:endParaRPr kumimoji="0" lang="zh-CN" altLang="en-US" sz="36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57386"/>
          <p:cNvSpPr txBox="1"/>
          <p:nvPr/>
        </p:nvSpPr>
        <p:spPr>
          <a:xfrm>
            <a:off x="533546" y="496533"/>
            <a:ext cx="3856393" cy="3581370"/>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l">
              <a:buNone/>
            </a:pP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Student {</a:t>
            </a:r>
            <a:endParaRPr lang="zh-CN" altLang="zh-CN" sz="1100" kern="100" dirty="0">
              <a:effectLst/>
              <a:latin typeface="Times New Roman" panose="02020603050405020304" pitchFamily="18" charset="0"/>
              <a:ea typeface="宋体" panose="02010600030101010101" pitchFamily="2" charset="-122"/>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姓名</a:t>
            </a:r>
            <a:endParaRPr lang="zh-CN" altLang="zh-CN" sz="1100" kern="100" dirty="0">
              <a:effectLst/>
              <a:latin typeface="Times New Roman" panose="02020603050405020304" pitchFamily="18" charset="0"/>
              <a:ea typeface="宋体" panose="02010600030101010101" pitchFamily="2" charset="-122"/>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//null</a:t>
            </a:r>
            <a:endParaRPr lang="zh-CN" altLang="zh-CN" sz="1100" kern="100" dirty="0">
              <a:effectLst/>
              <a:latin typeface="Times New Roman" panose="02020603050405020304" pitchFamily="18" charset="0"/>
              <a:ea typeface="宋体" panose="02010600030101010101" pitchFamily="2" charset="-122"/>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年龄</a:t>
            </a:r>
            <a:endParaRPr lang="zh-CN" altLang="zh-CN" sz="1100" kern="100" dirty="0">
              <a:effectLst/>
              <a:latin typeface="Times New Roman" panose="02020603050405020304" pitchFamily="18" charset="0"/>
              <a:ea typeface="宋体" panose="02010600030101010101" pitchFamily="2" charset="-122"/>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100" kern="100" dirty="0">
              <a:effectLst/>
              <a:latin typeface="Times New Roman" panose="02020603050405020304" pitchFamily="18" charset="0"/>
              <a:ea typeface="宋体" panose="02010600030101010101" pitchFamily="2" charset="-122"/>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学号</a:t>
            </a:r>
            <a:endParaRPr lang="zh-CN" altLang="zh-CN" sz="1100" kern="100" dirty="0">
              <a:effectLst/>
              <a:latin typeface="Times New Roman" panose="02020603050405020304" pitchFamily="18" charset="0"/>
              <a:ea typeface="宋体" panose="02010600030101010101" pitchFamily="2" charset="-122"/>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//0</a:t>
            </a:r>
            <a:endParaRPr lang="zh-CN" altLang="zh-CN" sz="1100" kern="100" dirty="0">
              <a:effectLst/>
              <a:latin typeface="Times New Roman" panose="02020603050405020304" pitchFamily="18" charset="0"/>
              <a:ea typeface="宋体" panose="02010600030101010101" pitchFamily="2" charset="-122"/>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学习</a:t>
            </a:r>
            <a:endParaRPr lang="zh-CN" altLang="zh-CN" sz="1100" kern="100" dirty="0">
              <a:effectLst/>
              <a:latin typeface="Times New Roman" panose="02020603050405020304" pitchFamily="18" charset="0"/>
              <a:ea typeface="宋体" panose="02010600030101010101" pitchFamily="2" charset="-122"/>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study() {</a:t>
            </a:r>
            <a:endParaRPr lang="zh-CN" altLang="zh-CN" sz="1100" kern="100" dirty="0">
              <a:effectLst/>
              <a:latin typeface="Times New Roman" panose="02020603050405020304" pitchFamily="18" charset="0"/>
              <a:ea typeface="宋体" panose="02010600030101010101" pitchFamily="2" charset="-122"/>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学生爱学习</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100" kern="100" dirty="0">
              <a:effectLst/>
              <a:latin typeface="Times New Roman" panose="02020603050405020304" pitchFamily="18" charset="0"/>
              <a:ea typeface="宋体" panose="02010600030101010101" pitchFamily="2" charset="-122"/>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100" kern="100" dirty="0">
              <a:effectLst/>
              <a:latin typeface="Times New Roman" panose="02020603050405020304" pitchFamily="18" charset="0"/>
              <a:ea typeface="宋体" panose="02010600030101010101" pitchFamily="2" charset="-122"/>
            </a:endParaRPr>
          </a:p>
          <a:p>
            <a:pPr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100" kern="100" dirty="0">
              <a:effectLst/>
              <a:latin typeface="Times New Roman" panose="02020603050405020304" pitchFamily="18" charset="0"/>
              <a:ea typeface="宋体" panose="02010600030101010101" pitchFamily="2" charset="-122"/>
            </a:endParaRPr>
          </a:p>
        </p:txBody>
      </p:sp>
      <p:sp>
        <p:nvSpPr>
          <p:cNvPr id="7" name="文本框 6"/>
          <p:cNvSpPr txBox="1"/>
          <p:nvPr/>
        </p:nvSpPr>
        <p:spPr>
          <a:xfrm>
            <a:off x="838338" y="4077903"/>
            <a:ext cx="6245913" cy="2554545"/>
          </a:xfrm>
          <a:prstGeom prst="rect">
            <a:avLst/>
          </a:prstGeom>
          <a:noFill/>
        </p:spPr>
        <p:txBody>
          <a:bodyPr wrap="square">
            <a:spAutoFit/>
          </a:bodyPr>
          <a:lstStyle/>
          <a:p>
            <a:pPr algn="l">
              <a:buNone/>
            </a:pP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吃饭</a:t>
            </a:r>
            <a:endParaRPr lang="zh-CN" altLang="zh-CN" sz="1600" kern="100" dirty="0">
              <a:effectLst/>
              <a:latin typeface="Times New Roman" panose="02020603050405020304" pitchFamily="18" charset="0"/>
              <a:ea typeface="宋体" panose="02010600030101010101" pitchFamily="2" charset="-122"/>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eat() {</a:t>
            </a:r>
            <a:endParaRPr lang="zh-CN" altLang="zh-CN" sz="1600" kern="100" dirty="0">
              <a:effectLst/>
              <a:latin typeface="Times New Roman" panose="02020603050405020304" pitchFamily="18" charset="0"/>
              <a:ea typeface="宋体" panose="02010600030101010101" pitchFamily="2" charset="-122"/>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学习饿了，要吃饭</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Times New Roman" panose="02020603050405020304" pitchFamily="18" charset="0"/>
              <a:ea typeface="宋体" panose="02010600030101010101" pitchFamily="2" charset="-122"/>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Times New Roman" panose="02020603050405020304" pitchFamily="18" charset="0"/>
              <a:ea typeface="宋体" panose="02010600030101010101" pitchFamily="2" charset="-122"/>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睡觉</a:t>
            </a:r>
            <a:endParaRPr lang="zh-CN" altLang="zh-CN" sz="1600" kern="100" dirty="0">
              <a:effectLst/>
              <a:latin typeface="Times New Roman" panose="02020603050405020304" pitchFamily="18" charset="0"/>
              <a:ea typeface="宋体" panose="02010600030101010101" pitchFamily="2" charset="-122"/>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sleep() {</a:t>
            </a:r>
            <a:endParaRPr lang="zh-CN" altLang="zh-CN" sz="1600" kern="100" dirty="0">
              <a:effectLst/>
              <a:latin typeface="Times New Roman" panose="02020603050405020304" pitchFamily="18" charset="0"/>
              <a:ea typeface="宋体" panose="02010600030101010101" pitchFamily="2" charset="-122"/>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学习累了，要睡觉</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Times New Roman" panose="02020603050405020304" pitchFamily="18" charset="0"/>
              <a:ea typeface="宋体" panose="02010600030101010101" pitchFamily="2" charset="-122"/>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Times New Roman" panose="02020603050405020304" pitchFamily="18" charset="0"/>
              <a:ea typeface="宋体" panose="02010600030101010101" pitchFamily="2" charset="-122"/>
            </a:endParaRPr>
          </a:p>
          <a:p>
            <a:pPr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Times New Roman" panose="02020603050405020304" pitchFamily="18" charset="0"/>
              <a:ea typeface="宋体" panose="02010600030101010101" pitchFamily="2" charset="-122"/>
            </a:endParaRPr>
          </a:p>
          <a:p>
            <a:pPr algn="l">
              <a:buNone/>
            </a:pPr>
            <a:r>
              <a:rPr lang="en-US" altLang="zh-CN" sz="16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en-US" sz="1600" dirty="0"/>
          </a:p>
        </p:txBody>
      </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57386"/>
          <p:cNvSpPr txBox="1"/>
          <p:nvPr/>
        </p:nvSpPr>
        <p:spPr>
          <a:xfrm>
            <a:off x="533546" y="496532"/>
            <a:ext cx="10743918" cy="6056585"/>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l">
              <a:buNone/>
            </a:pP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这是学生测试类</a:t>
            </a:r>
            <a:endParaRPr lang="zh-CN" altLang="zh-CN" sz="1200" kern="100" dirty="0">
              <a:effectLst/>
              <a:latin typeface="Times New Roman" panose="02020603050405020304" pitchFamily="18" charset="0"/>
              <a:ea typeface="宋体" panose="02010600030101010101" pitchFamily="2" charset="-122"/>
            </a:endParaRPr>
          </a:p>
          <a:p>
            <a:pPr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StudentDemo</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类名</a:t>
            </a:r>
            <a:r>
              <a:rPr lang="zh-CN" altLang="zh-CN" sz="1200" kern="0" dirty="0">
                <a:solidFill>
                  <a:srgbClr val="3F7F5F"/>
                </a:solidFill>
                <a:effectLst/>
                <a:latin typeface="Times New Roman" panose="02020603050405020304" pitchFamily="18" charset="0"/>
                <a:ea typeface="Consolas" panose="020B0609020204030204" pitchFamily="49" charset="0"/>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对象名</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 new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类名</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Student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Student();</a:t>
            </a:r>
            <a:endParaRPr lang="zh-CN" altLang="zh-CN" sz="1200" kern="100" dirty="0">
              <a:effectLst/>
              <a:latin typeface="Times New Roman" panose="02020603050405020304" pitchFamily="18" charset="0"/>
              <a:ea typeface="宋体" panose="02010600030101010101" pitchFamily="2" charset="-122"/>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给成员变量赋值</a:t>
            </a:r>
            <a:endParaRPr lang="zh-CN" altLang="zh-CN" sz="1200" kern="100" dirty="0">
              <a:effectLst/>
              <a:latin typeface="Times New Roman" panose="02020603050405020304" pitchFamily="18" charset="0"/>
              <a:ea typeface="宋体" panose="02010600030101010101" pitchFamily="2" charset="-122"/>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孙倩倩</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21;</a:t>
            </a:r>
            <a:endParaRPr lang="zh-CN" altLang="zh-CN" sz="1200" kern="100" dirty="0">
              <a:effectLst/>
              <a:latin typeface="Times New Roman" panose="02020603050405020304" pitchFamily="18" charset="0"/>
              <a:ea typeface="宋体" panose="02010600030101010101" pitchFamily="2" charset="-122"/>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2019120666;</a:t>
            </a:r>
            <a:endParaRPr lang="zh-CN" altLang="zh-CN" sz="1200" kern="100" dirty="0">
              <a:effectLst/>
              <a:latin typeface="Times New Roman" panose="02020603050405020304" pitchFamily="18" charset="0"/>
              <a:ea typeface="宋体" panose="02010600030101010101" pitchFamily="2" charset="-122"/>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赋值后的输出</a:t>
            </a:r>
            <a:endParaRPr lang="zh-CN" altLang="zh-CN" sz="1200" kern="100" dirty="0">
              <a:effectLst/>
              <a:latin typeface="Times New Roman" panose="02020603050405020304" pitchFamily="18" charset="0"/>
              <a:ea typeface="宋体" panose="02010600030101010101" pitchFamily="2" charset="-122"/>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调用方法</a:t>
            </a:r>
            <a:endParaRPr lang="zh-CN" altLang="zh-CN" sz="1200" kern="100" dirty="0">
              <a:effectLst/>
              <a:latin typeface="Times New Roman" panose="02020603050405020304" pitchFamily="18" charset="0"/>
              <a:ea typeface="宋体" panose="02010600030101010101" pitchFamily="2" charset="-122"/>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.study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.eat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.sleep</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algn="l">
              <a:buNone/>
            </a:pPr>
            <a:r>
              <a:rPr lang="en-US" altLang="zh-CN" sz="1200" kern="10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内容占位符 57386"/>
          <p:cNvSpPr txBox="1"/>
          <p:nvPr/>
        </p:nvSpPr>
        <p:spPr>
          <a:xfrm>
            <a:off x="533546" y="496532"/>
            <a:ext cx="10743918" cy="6056585"/>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l">
              <a:buNone/>
            </a:pPr>
            <a:r>
              <a:rPr lang="zh-CN" altLang="zh-CN" sz="1800" kern="100" dirty="0">
                <a:effectLst/>
                <a:latin typeface="Times New Roman" panose="02020603050405020304" pitchFamily="18" charset="0"/>
                <a:ea typeface="宋体" panose="02010600030101010101" pitchFamily="2" charset="-122"/>
              </a:rPr>
              <a:t>运行结果如图</a:t>
            </a:r>
            <a:r>
              <a:rPr lang="en-US" altLang="zh-CN" sz="1800" kern="100" dirty="0">
                <a:effectLst/>
                <a:latin typeface="Times New Roman" panose="02020603050405020304" pitchFamily="18" charset="0"/>
                <a:ea typeface="宋体" panose="02010600030101010101" pitchFamily="2" charset="-122"/>
              </a:rPr>
              <a:t>3-3</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pic>
        <p:nvPicPr>
          <p:cNvPr id="3" name="图片 2" descr="V~QWPZBL{`U$_QRTK47}~_Q"/>
          <p:cNvPicPr/>
          <p:nvPr/>
        </p:nvPicPr>
        <p:blipFill>
          <a:blip r:embed="rId1"/>
          <a:stretch>
            <a:fillRect/>
          </a:stretch>
        </p:blipFill>
        <p:spPr>
          <a:xfrm>
            <a:off x="914536" y="1066862"/>
            <a:ext cx="6553028" cy="1066772"/>
          </a:xfrm>
          <a:prstGeom prst="rect">
            <a:avLst/>
          </a:prstGeom>
          <a:noFill/>
          <a:ln>
            <a:noFill/>
          </a:ln>
        </p:spPr>
      </p:pic>
      <p:sp>
        <p:nvSpPr>
          <p:cNvPr id="5" name="文本框 4"/>
          <p:cNvSpPr txBox="1"/>
          <p:nvPr/>
        </p:nvSpPr>
        <p:spPr>
          <a:xfrm>
            <a:off x="1828912" y="2209832"/>
            <a:ext cx="3048000" cy="276999"/>
          </a:xfrm>
          <a:prstGeom prst="rect">
            <a:avLst/>
          </a:prstGeom>
          <a:noFill/>
        </p:spPr>
        <p:txBody>
          <a:bodyPr wrap="square">
            <a:spAutoFit/>
          </a:bodyPr>
          <a:lstStyle/>
          <a:p>
            <a:pPr algn="ctr"/>
            <a:r>
              <a:rPr lang="zh-CN" altLang="zh-CN" sz="1200" kern="100" dirty="0">
                <a:effectLst/>
                <a:latin typeface="Times New Roman" panose="02020603050405020304" pitchFamily="18" charset="0"/>
                <a:ea typeface="宋体" panose="02010600030101010101" pitchFamily="2" charset="-122"/>
              </a:rPr>
              <a:t>图</a:t>
            </a:r>
            <a:r>
              <a:rPr lang="en-US" altLang="zh-CN" sz="1200" kern="100" dirty="0">
                <a:effectLst/>
                <a:latin typeface="Times New Roman" panose="02020603050405020304" pitchFamily="18" charset="0"/>
                <a:ea typeface="宋体" panose="02010600030101010101" pitchFamily="2" charset="-122"/>
              </a:rPr>
              <a:t>3-3</a:t>
            </a:r>
            <a:r>
              <a:rPr lang="zh-CN" altLang="zh-CN" sz="1200" kern="100" dirty="0">
                <a:effectLst/>
                <a:latin typeface="Times New Roman" panose="02020603050405020304" pitchFamily="18" charset="0"/>
                <a:ea typeface="宋体" panose="02010600030101010101" pitchFamily="2" charset="-122"/>
              </a:rPr>
              <a:t>运行结果图</a:t>
            </a:r>
            <a:endParaRPr lang="zh-CN" altLang="zh-CN" sz="12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3"/>
          <p:cNvSpPr>
            <a:spLocks noGrp="1" noChangeArrowheads="1"/>
          </p:cNvSpPr>
          <p:nvPr>
            <p:ph type="ctrTitle"/>
          </p:nvPr>
        </p:nvSpPr>
        <p:spPr>
          <a:xfrm>
            <a:off x="2209800" y="2490788"/>
            <a:ext cx="7772400" cy="803275"/>
          </a:xfrm>
        </p:spPr>
        <p:txBody>
          <a:bodyPr>
            <a:normAutofit/>
          </a:bodyPr>
          <a:lstStyle/>
          <a:p>
            <a:pPr marL="0" marR="0" lvl="0" indent="0" algn="ctr"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t>模块三  面向对象编程基础</a:t>
            </a:r>
            <a:endPar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endParaRPr>
          </a:p>
        </p:txBody>
      </p:sp>
      <p:sp>
        <p:nvSpPr>
          <p:cNvPr id="3" name="副标题 2"/>
          <p:cNvSpPr>
            <a:spLocks noGrp="1"/>
          </p:cNvSpPr>
          <p:nvPr>
            <p:ph type="subTitle" idx="1"/>
          </p:nvPr>
        </p:nvSpPr>
        <p:spPr/>
        <p:txBody>
          <a:bodyPr/>
          <a:lstStyle/>
          <a:p>
            <a:r>
              <a:rPr lang="zh-CN" altLang="en-US" dirty="0"/>
              <a:t>任务</a:t>
            </a:r>
            <a:r>
              <a:rPr lang="en-US" altLang="zh-CN" dirty="0"/>
              <a:t>2</a:t>
            </a:r>
            <a:r>
              <a:rPr lang="zh-CN" altLang="en-US" dirty="0"/>
              <a:t>  计算长方形的面积</a:t>
            </a:r>
            <a:endParaRPr lang="zh-CN" altLang="en-US" dirty="0"/>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sym typeface="Arial" panose="020B0604020202020204" pitchFamily="34" charset="0"/>
              </a:rPr>
              <a:t>任务导入</a:t>
            </a:r>
            <a:endParaRPr lang="zh-CN" altLang="en-US" dirty="0">
              <a:sym typeface="Arial" panose="020B0604020202020204" pitchFamily="34" charset="0"/>
            </a:endParaRPr>
          </a:p>
        </p:txBody>
      </p:sp>
      <p:sp>
        <p:nvSpPr>
          <p:cNvPr id="8" name="内容占位符 57386"/>
          <p:cNvSpPr txBox="1"/>
          <p:nvPr/>
        </p:nvSpPr>
        <p:spPr>
          <a:xfrm>
            <a:off x="782299" y="983673"/>
            <a:ext cx="10723759" cy="335970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l">
              <a:buNone/>
            </a:pP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定义一个长方形类，包含的属性有长方形的长和宽，设计求面积的方法，可以根据输入的长方形的长和宽求出面积。</a:t>
            </a:r>
            <a:endParaRPr lang="zh-CN" altLang="zh-CN" sz="1800" kern="100" dirty="0">
              <a:effectLst/>
              <a:latin typeface="Times New Roman" panose="02020603050405020304" pitchFamily="18" charset="0"/>
              <a:ea typeface="宋体" panose="02010600030101010101" pitchFamily="2" charset="-122"/>
            </a:endParaRPr>
          </a:p>
          <a:p>
            <a:pPr algn="l">
              <a:buNone/>
            </a:pP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（1）根据任务要求编写长方形类并包含上述属性和方法。</a:t>
            </a:r>
            <a:endParaRPr lang="zh-CN" altLang="zh-CN" sz="1800" kern="100" dirty="0">
              <a:effectLst/>
              <a:latin typeface="Times New Roman" panose="02020603050405020304" pitchFamily="18" charset="0"/>
              <a:ea typeface="宋体" panose="02010600030101010101" pitchFamily="2" charset="-122"/>
            </a:endParaRPr>
          </a:p>
          <a:p>
            <a:pPr algn="l">
              <a:buNone/>
            </a:pP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（2）编写测试类测试长方形类及其方法的使用。</a:t>
            </a:r>
            <a:endParaRPr lang="zh-CN" altLang="zh-CN" sz="1800" kern="100" dirty="0">
              <a:effectLst/>
              <a:latin typeface="Times New Roman" panose="02020603050405020304" pitchFamily="18" charset="0"/>
              <a:ea typeface="宋体" panose="02010600030101010101" pitchFamily="2" charset="-122"/>
            </a:endParaRPr>
          </a:p>
          <a:p>
            <a:pPr algn="l">
              <a:buNone/>
            </a:pP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（3）编写无参数的构造函数。</a:t>
            </a:r>
            <a:endParaRPr lang="zh-CN" altLang="zh-CN" sz="1800" kern="100" dirty="0">
              <a:effectLst/>
              <a:latin typeface="Times New Roman" panose="02020603050405020304" pitchFamily="18" charset="0"/>
              <a:ea typeface="宋体" panose="02010600030101010101" pitchFamily="2" charset="-122"/>
            </a:endParaRPr>
          </a:p>
          <a:p>
            <a:pPr algn="l">
              <a:buNone/>
            </a:pP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（4）使用set、get方法封装长方形类。</a:t>
            </a:r>
            <a:endParaRPr lang="zh-CN" altLang="zh-CN" sz="1800" kern="100" dirty="0">
              <a:effectLst/>
              <a:latin typeface="Times New Roman" panose="02020603050405020304" pitchFamily="18" charset="0"/>
              <a:ea typeface="宋体" panose="02010600030101010101" pitchFamily="2" charset="-122"/>
            </a:endParaRPr>
          </a:p>
          <a:p>
            <a:pPr algn="l">
              <a:buNone/>
            </a:pP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（5）重载求长方形面积的方法，接收长和宽两个参数并计算出面积。</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782299" y="983673"/>
            <a:ext cx="10893425" cy="4807465"/>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ct val="150000"/>
              </a:lnSpc>
              <a:spcBef>
                <a:spcPts val="1200"/>
              </a:spcBef>
              <a:buNone/>
            </a:pPr>
            <a:r>
              <a:rPr lang="en-US" altLang="zh-CN" sz="2000" kern="100" dirty="0">
                <a:effectLst/>
                <a:latin typeface="黑体" panose="02010609060101010101" pitchFamily="49" charset="-122"/>
                <a:ea typeface="宋体" panose="02010600030101010101" pitchFamily="2" charset="-122"/>
              </a:rPr>
              <a:t>3.2 </a:t>
            </a:r>
            <a:r>
              <a:rPr lang="zh-CN" altLang="zh-CN" sz="2000" kern="100" dirty="0">
                <a:effectLst/>
                <a:latin typeface="Times New Roman" panose="02020603050405020304" pitchFamily="18" charset="0"/>
                <a:ea typeface="黑体" panose="02010609060101010101" pitchFamily="49" charset="-122"/>
              </a:rPr>
              <a:t>属性和方法</a:t>
            </a:r>
            <a:endParaRPr lang="zh-CN" altLang="zh-CN" sz="20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effectLst/>
                <a:latin typeface="黑体" panose="02010609060101010101" pitchFamily="49" charset="-122"/>
                <a:ea typeface="宋体" panose="02010600030101010101" pitchFamily="2" charset="-122"/>
              </a:rPr>
              <a:t>3.2.1 </a:t>
            </a:r>
            <a:r>
              <a:rPr lang="zh-CN" altLang="zh-CN" sz="1800" kern="100" dirty="0">
                <a:effectLst/>
                <a:latin typeface="Times New Roman" panose="02020603050405020304" pitchFamily="18" charset="0"/>
                <a:ea typeface="黑体" panose="02010609060101010101" pitchFamily="49" charset="-122"/>
              </a:rPr>
              <a:t>属性的声明</a:t>
            </a:r>
            <a:endParaRPr lang="zh-CN" altLang="zh-CN" sz="1800" kern="100" dirty="0">
              <a:effectLst/>
              <a:latin typeface="Times New Roman" panose="02020603050405020304" pitchFamily="18" charset="0"/>
              <a:ea typeface="宋体" panose="02010600030101010101" pitchFamily="2" charset="-122"/>
            </a:endParaRPr>
          </a:p>
          <a:p>
            <a:pPr algn="just">
              <a:buNone/>
            </a:pP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中变量的说明可以分为两种：类成员变量的说明和方法变量的说明。其变量声明格式为：</a:t>
            </a:r>
            <a:endParaRPr lang="zh-CN" altLang="zh-CN" sz="1800" kern="100" dirty="0">
              <a:effectLst/>
              <a:latin typeface="Times New Roman" panose="02020603050405020304" pitchFamily="18" charset="0"/>
              <a:ea typeface="宋体" panose="02010600030101010101" pitchFamily="2" charset="-122"/>
            </a:endParaRPr>
          </a:p>
          <a:p>
            <a:pPr algn="just">
              <a:buNone/>
            </a:pPr>
            <a:r>
              <a:rPr lang="en-US" altLang="zh-CN" sz="1800" kern="100" dirty="0">
                <a:effectLst/>
                <a:latin typeface="Times New Roman" panose="02020603050405020304" pitchFamily="18" charset="0"/>
                <a:ea typeface="宋体" panose="02010600030101010101" pitchFamily="2" charset="-122"/>
              </a:rPr>
              <a:t>[</a:t>
            </a:r>
            <a:r>
              <a:rPr lang="en-US" altLang="zh-CN" sz="1800" kern="100" dirty="0" err="1">
                <a:effectLst/>
                <a:latin typeface="Times New Roman" panose="02020603050405020304" pitchFamily="18" charset="0"/>
                <a:ea typeface="宋体" panose="02010600030101010101" pitchFamily="2" charset="-122"/>
              </a:rPr>
              <a:t>public|protected|private</a:t>
            </a:r>
            <a:r>
              <a:rPr lang="en-US" altLang="zh-CN" sz="1800" kern="100" dirty="0">
                <a:effectLst/>
                <a:latin typeface="Times New Roman" panose="02020603050405020304" pitchFamily="18" charset="0"/>
                <a:ea typeface="宋体" panose="02010600030101010101" pitchFamily="2" charset="-122"/>
              </a:rPr>
              <a:t>] [static][final] [transient][volatile]			type variable Name</a:t>
            </a:r>
            <a:endParaRPr lang="zh-CN" altLang="zh-CN" sz="1800" kern="100" dirty="0">
              <a:effectLst/>
              <a:latin typeface="Times New Roman" panose="02020603050405020304" pitchFamily="18" charset="0"/>
              <a:ea typeface="宋体" panose="02010600030101010101" pitchFamily="2" charset="-122"/>
            </a:endParaRPr>
          </a:p>
          <a:p>
            <a:pPr algn="just">
              <a:buNone/>
            </a:pPr>
            <a:r>
              <a:rPr lang="zh-CN" altLang="zh-CN" sz="1800" kern="100" dirty="0">
                <a:effectLst/>
                <a:latin typeface="Times New Roman" panose="02020603050405020304" pitchFamily="18" charset="0"/>
                <a:ea typeface="宋体" panose="02010600030101010101" pitchFamily="2" charset="-122"/>
              </a:rPr>
              <a:t>上述声明格式中，第一项指的是访问控制格式</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我们后面会有介绍</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，另外的几项我们说明如下：</a:t>
            </a:r>
            <a:endParaRPr lang="zh-CN" altLang="zh-CN" sz="1800" kern="100" dirty="0">
              <a:effectLst/>
              <a:latin typeface="Times New Roman" panose="02020603050405020304" pitchFamily="18" charset="0"/>
              <a:ea typeface="宋体" panose="02010600030101010101" pitchFamily="2" charset="-122"/>
            </a:endParaRPr>
          </a:p>
          <a:p>
            <a:pPr algn="just">
              <a:buNone/>
            </a:pP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 static: </a:t>
            </a:r>
            <a:r>
              <a:rPr lang="zh-CN" altLang="zh-CN" sz="1800" kern="100" dirty="0">
                <a:effectLst/>
                <a:latin typeface="Times New Roman" panose="02020603050405020304" pitchFamily="18" charset="0"/>
                <a:ea typeface="宋体" panose="02010600030101010101" pitchFamily="2" charset="-122"/>
              </a:rPr>
              <a:t>成员控制修饰符，说明该类型的变量为静态变量，或者称之为类变量。说明静态变量类型后则该类的所有实例对象都可以对其共享，而且访问静态变量无须事先初始化它所在的类。</a:t>
            </a:r>
            <a:endParaRPr lang="zh-CN" altLang="zh-CN" sz="1800" kern="100" dirty="0">
              <a:effectLst/>
              <a:latin typeface="Times New Roman" panose="02020603050405020304" pitchFamily="18" charset="0"/>
              <a:ea typeface="宋体" panose="02010600030101010101" pitchFamily="2" charset="-122"/>
            </a:endParaRPr>
          </a:p>
          <a:p>
            <a:pPr>
              <a:buNone/>
            </a:pP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1800" kern="100" dirty="0">
                <a:effectLst/>
                <a:latin typeface="Times New Roman" panose="02020603050405020304" pitchFamily="18" charset="0"/>
                <a:ea typeface="宋体" panose="02010600030101010101" pitchFamily="2" charset="-122"/>
              </a:rPr>
              <a:t> final</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：常量声明修饰符，与</a:t>
            </a:r>
            <a:r>
              <a:rPr lang="en-US" altLang="zh-CN" sz="1800" kern="100" dirty="0">
                <a:effectLst/>
                <a:latin typeface="Times New Roman" panose="02020603050405020304" pitchFamily="18" charset="0"/>
                <a:ea typeface="宋体" panose="02010600030101010101" pitchFamily="2" charset="-122"/>
              </a:rPr>
              <a:t>C/C++</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类似，用该符号声明后，在程序的运行过程中不能再改变它的值。实际使用中，</a:t>
            </a:r>
            <a:r>
              <a:rPr lang="en-US" altLang="zh-CN" sz="1800" kern="100" dirty="0">
                <a:effectLst/>
                <a:latin typeface="Times New Roman" panose="02020603050405020304" pitchFamily="18" charset="0"/>
                <a:ea typeface="宋体" panose="02010600030101010101" pitchFamily="2" charset="-122"/>
              </a:rPr>
              <a:t>final</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往往与</a:t>
            </a:r>
            <a:r>
              <a:rPr lang="en-US" altLang="zh-CN" sz="1800" kern="100" dirty="0">
                <a:effectLst/>
                <a:latin typeface="Times New Roman" panose="02020603050405020304" pitchFamily="18" charset="0"/>
                <a:ea typeface="宋体" panose="02010600030101010101" pitchFamily="2" charset="-122"/>
              </a:rPr>
              <a:t>static</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结合在一起使用。比如：</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533545" y="990600"/>
            <a:ext cx="11164741" cy="5493247"/>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buNone/>
            </a:pPr>
            <a:r>
              <a:rPr lang="en-US" altLang="zh-CN" sz="1400" kern="100" dirty="0">
                <a:effectLst/>
                <a:latin typeface="Times New Roman" panose="02020603050405020304" pitchFamily="18" charset="0"/>
                <a:ea typeface="宋体" panose="02010600030101010101" pitchFamily="2" charset="-122"/>
              </a:rPr>
              <a:t> final int INDEX = 1000; </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Times New Roman" panose="02020603050405020304" pitchFamily="18" charset="0"/>
                <a:ea typeface="宋体" panose="02010600030101010101" pitchFamily="2" charset="-122"/>
              </a:rPr>
              <a:t> static final int LOOP=10;</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zh-CN" altLang="zh-CN" sz="1400" kern="100" dirty="0">
                <a:effectLst/>
                <a:latin typeface="Times New Roman" panose="02020603050405020304" pitchFamily="18" charset="0"/>
                <a:ea typeface="宋体" panose="02010600030101010101" pitchFamily="2" charset="-122"/>
              </a:rPr>
              <a:t>●</a:t>
            </a:r>
            <a:r>
              <a:rPr lang="en-US" altLang="zh-CN" sz="1400" kern="100" dirty="0">
                <a:effectLst/>
                <a:latin typeface="Times New Roman" panose="02020603050405020304" pitchFamily="18" charset="0"/>
                <a:ea typeface="宋体" panose="02010600030101010101" pitchFamily="2" charset="-122"/>
              </a:rPr>
              <a:t> volatile</a:t>
            </a:r>
            <a:r>
              <a:rPr lang="zh-CN" altLang="zh-CN" sz="1400" kern="100" dirty="0">
                <a:effectLst/>
                <a:latin typeface="Times New Roman" panose="02020603050405020304" pitchFamily="18" charset="0"/>
                <a:ea typeface="宋体" panose="02010600030101010101" pitchFamily="2" charset="-122"/>
              </a:rPr>
              <a:t>：异步控制修饰符，表示多个并发线程共享的变量，这使得各线程对该变量的访问保持一致。</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zh-CN" altLang="zh-CN" sz="1400" kern="100" dirty="0">
                <a:effectLst/>
                <a:latin typeface="Times New Roman" panose="02020603050405020304" pitchFamily="18" charset="0"/>
                <a:ea typeface="宋体" panose="02010600030101010101" pitchFamily="2" charset="-122"/>
              </a:rPr>
              <a:t>●</a:t>
            </a:r>
            <a:r>
              <a:rPr lang="en-US" altLang="zh-CN" sz="1400" kern="100" dirty="0">
                <a:effectLst/>
                <a:latin typeface="Times New Roman" panose="02020603050405020304" pitchFamily="18" charset="0"/>
                <a:ea typeface="宋体" panose="02010600030101010101" pitchFamily="2" charset="-122"/>
              </a:rPr>
              <a:t> transient</a:t>
            </a:r>
            <a:r>
              <a:rPr lang="zh-CN" altLang="zh-CN" sz="1400" kern="100" dirty="0">
                <a:effectLst/>
                <a:latin typeface="Times New Roman" panose="02020603050405020304" pitchFamily="18" charset="0"/>
                <a:ea typeface="宋体" panose="02010600030101010101" pitchFamily="2" charset="-122"/>
              </a:rPr>
              <a:t>：存储控制临时变量修饰符，因为在缺省的情况下，类中所有变量都是对象永久状态的一部分，将对象存档时，必须同时保存这些变量。用该限定词修饰的变量指示</a:t>
            </a:r>
            <a:r>
              <a:rPr lang="en-US" altLang="zh-CN" sz="1400" kern="100" dirty="0">
                <a:effectLst/>
                <a:latin typeface="Times New Roman" panose="02020603050405020304" pitchFamily="18" charset="0"/>
                <a:ea typeface="宋体" panose="02010600030101010101" pitchFamily="2" charset="-122"/>
              </a:rPr>
              <a:t>Java</a:t>
            </a:r>
            <a:r>
              <a:rPr lang="zh-CN" altLang="zh-CN" sz="1400" kern="100" dirty="0">
                <a:effectLst/>
                <a:latin typeface="Times New Roman" panose="02020603050405020304" pitchFamily="18" charset="0"/>
                <a:ea typeface="宋体" panose="02010600030101010101" pitchFamily="2" charset="-122"/>
              </a:rPr>
              <a:t>虚拟机：该变量并不属于对象的永久状态。它主要用于实现不同对象的存档功能。</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zh-CN" altLang="zh-CN" sz="1400" kern="100" dirty="0">
                <a:effectLst/>
                <a:latin typeface="Times New Roman" panose="02020603050405020304" pitchFamily="18" charset="0"/>
                <a:ea typeface="宋体" panose="02010600030101010101" pitchFamily="2" charset="-122"/>
              </a:rPr>
              <a:t>总之，从变量定义的不同位置及所使用的限定词不同来看，变量可以分为三类：实例变量、局部变量和静态变量。</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zh-CN" altLang="zh-CN" sz="1400" kern="100" dirty="0">
                <a:effectLst/>
                <a:latin typeface="Times New Roman" panose="02020603050405020304" pitchFamily="18" charset="0"/>
                <a:ea typeface="宋体" panose="02010600030101010101" pitchFamily="2" charset="-122"/>
              </a:rPr>
              <a:t>如果在类的方法代码段之外声明且没有限定词</a:t>
            </a:r>
            <a:r>
              <a:rPr lang="en-US" altLang="zh-CN" sz="1400" kern="100" dirty="0">
                <a:effectLst/>
                <a:latin typeface="Times New Roman" panose="02020603050405020304" pitchFamily="18" charset="0"/>
                <a:ea typeface="宋体" panose="02010600030101010101" pitchFamily="2" charset="-122"/>
              </a:rPr>
              <a:t>static</a:t>
            </a:r>
            <a:r>
              <a:rPr lang="zh-CN" altLang="zh-CN" sz="1400" kern="100" dirty="0">
                <a:effectLst/>
                <a:latin typeface="Times New Roman" panose="02020603050405020304" pitchFamily="18" charset="0"/>
                <a:ea typeface="宋体" panose="02010600030101010101" pitchFamily="2" charset="-122"/>
              </a:rPr>
              <a:t>，则为实例变量。从它的定义我们可以看出，实例变量与类紧密相关，如果一个类有多个实例对象，那么每个实例对象都有自己的实例变量拷贝，之间并不影响。</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zh-CN" altLang="zh-CN" sz="1400" kern="100" dirty="0">
                <a:effectLst/>
                <a:latin typeface="Times New Roman" panose="02020603050405020304" pitchFamily="18" charset="0"/>
                <a:ea typeface="宋体" panose="02010600030101010101" pitchFamily="2" charset="-122"/>
              </a:rPr>
              <a:t>如果在类的方法本体之中声明，则为局部变量，这有点与</a:t>
            </a:r>
            <a:r>
              <a:rPr lang="en-US" altLang="zh-CN" sz="1400" kern="100" dirty="0">
                <a:effectLst/>
                <a:latin typeface="Times New Roman" panose="02020603050405020304" pitchFamily="18" charset="0"/>
                <a:ea typeface="宋体" panose="02010600030101010101" pitchFamily="2" charset="-122"/>
              </a:rPr>
              <a:t>C</a:t>
            </a:r>
            <a:r>
              <a:rPr lang="zh-CN" altLang="zh-CN" sz="1400" kern="100" dirty="0">
                <a:effectLst/>
                <a:latin typeface="Times New Roman" panose="02020603050405020304" pitchFamily="18" charset="0"/>
                <a:ea typeface="宋体" panose="02010600030101010101" pitchFamily="2" charset="-122"/>
              </a:rPr>
              <a:t>语言函数中定义的局部变量相似。由于局部变量是在方法体内所定义，因而只能在本方法中使用，无所谓访问控制，也不能用</a:t>
            </a:r>
            <a:r>
              <a:rPr lang="en-US" altLang="zh-CN" sz="1400" kern="100" dirty="0">
                <a:effectLst/>
                <a:latin typeface="Times New Roman" panose="02020603050405020304" pitchFamily="18" charset="0"/>
                <a:ea typeface="宋体" panose="02010600030101010101" pitchFamily="2" charset="-122"/>
              </a:rPr>
              <a:t>static</a:t>
            </a:r>
            <a:r>
              <a:rPr lang="zh-CN" altLang="zh-CN" sz="1400" kern="100" dirty="0">
                <a:effectLst/>
                <a:latin typeface="Times New Roman" panose="02020603050405020304" pitchFamily="18" charset="0"/>
                <a:ea typeface="宋体" panose="02010600030101010101" pitchFamily="2" charset="-122"/>
              </a:rPr>
              <a:t>修饰符加以说明。另外，需要注意的是局部变量使用前必须初始化，这也是它与实例变量及后面要介绍的静态变量之间的不同之处。局部变量可以与实例变量同名而相互不影响。</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zh-CN" altLang="zh-CN" sz="1400" kern="100" dirty="0">
                <a:effectLst/>
                <a:latin typeface="Times New Roman" panose="02020603050405020304" pitchFamily="18" charset="0"/>
                <a:ea typeface="宋体" panose="02010600030101010101" pitchFamily="2" charset="-122"/>
              </a:rPr>
              <a:t>如果将一个实例变量声明为</a:t>
            </a:r>
            <a:r>
              <a:rPr lang="en-US" altLang="zh-CN" sz="1400" kern="100" dirty="0">
                <a:effectLst/>
                <a:latin typeface="Times New Roman" panose="02020603050405020304" pitchFamily="18" charset="0"/>
                <a:ea typeface="宋体" panose="02010600030101010101" pitchFamily="2" charset="-122"/>
              </a:rPr>
              <a:t>static</a:t>
            </a:r>
            <a:r>
              <a:rPr lang="zh-CN" altLang="zh-CN" sz="1400" kern="100" dirty="0">
                <a:effectLst/>
                <a:latin typeface="Times New Roman" panose="02020603050405020304" pitchFamily="18" charset="0"/>
                <a:ea typeface="宋体" panose="02010600030101010101" pitchFamily="2" charset="-122"/>
              </a:rPr>
              <a:t>，则为静态变量，或称之为类变量。静态变量在类声明后就可以直接引用，但实例变量则不能，必须在实例化对象后才可以使用。</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zh-CN" altLang="zh-CN" sz="1400" kern="100" dirty="0">
                <a:effectLst/>
                <a:latin typeface="Times New Roman" panose="02020603050405020304" pitchFamily="18" charset="0"/>
                <a:ea typeface="宋体" panose="02010600030101010101" pitchFamily="2" charset="-122"/>
              </a:rPr>
              <a:t>下面我们对实例变量与类变量加以详细地说明，以加深读者的理解。比如我们可以如下来声明一个成员变量： </a:t>
            </a:r>
            <a:endParaRPr lang="zh-CN" altLang="zh-CN" sz="14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533545" y="990600"/>
            <a:ext cx="11164741" cy="5493247"/>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buNone/>
            </a:pPr>
            <a:r>
              <a:rPr lang="en-US" altLang="zh-CN" sz="1400" kern="100" dirty="0">
                <a:effectLst/>
                <a:latin typeface="宋体" panose="02010600030101010101" pitchFamily="2" charset="-122"/>
                <a:ea typeface="宋体" panose="02010600030101010101" pitchFamily="2" charset="-122"/>
              </a:rPr>
              <a:t> class My Class {</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宋体" panose="02010600030101010101" pitchFamily="2" charset="-122"/>
                <a:ea typeface="宋体" panose="02010600030101010101" pitchFamily="2" charset="-122"/>
              </a:rPr>
              <a:t> 	public float variable1;</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宋体" panose="02010600030101010101" pitchFamily="2" charset="-122"/>
                <a:ea typeface="宋体" panose="02010600030101010101" pitchFamily="2" charset="-122"/>
              </a:rPr>
              <a:t> 	public static int variable2</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zh-CN" altLang="zh-CN" sz="1400" kern="100" dirty="0">
                <a:effectLst/>
                <a:latin typeface="Times New Roman" panose="02020603050405020304" pitchFamily="18" charset="0"/>
                <a:ea typeface="宋体" panose="02010600030101010101" pitchFamily="2" charset="-122"/>
              </a:rPr>
              <a:t>该例中声明了一个实例变量</a:t>
            </a:r>
            <a:r>
              <a:rPr lang="en-US" altLang="zh-CN" sz="1400" kern="100" dirty="0">
                <a:effectLst/>
                <a:latin typeface="Times New Roman" panose="02020603050405020304" pitchFamily="18" charset="0"/>
                <a:ea typeface="宋体" panose="02010600030101010101" pitchFamily="2" charset="-122"/>
              </a:rPr>
              <a:t>variable1</a:t>
            </a:r>
            <a:r>
              <a:rPr lang="zh-CN" altLang="zh-CN" sz="1400" kern="100" dirty="0">
                <a:effectLst/>
                <a:latin typeface="Times New Roman" panose="02020603050405020304" pitchFamily="18" charset="0"/>
                <a:ea typeface="宋体" panose="02010600030101010101" pitchFamily="2" charset="-122"/>
              </a:rPr>
              <a:t>和一个类变量</a:t>
            </a:r>
            <a:r>
              <a:rPr lang="en-US" altLang="zh-CN" sz="1400" kern="100" dirty="0">
                <a:effectLst/>
                <a:latin typeface="Times New Roman" panose="02020603050405020304" pitchFamily="18" charset="0"/>
                <a:ea typeface="宋体" panose="02010600030101010101" pitchFamily="2" charset="-122"/>
              </a:rPr>
              <a:t>variable2</a:t>
            </a:r>
            <a:r>
              <a:rPr lang="zh-CN" altLang="zh-CN" sz="1400" kern="100" dirty="0">
                <a:effectLst/>
                <a:latin typeface="Times New Roman" panose="02020603050405020304" pitchFamily="18" charset="0"/>
                <a:ea typeface="宋体" panose="02010600030101010101" pitchFamily="2" charset="-122"/>
              </a:rPr>
              <a:t>。今后当我们创建类的实例的时候，系统就会为该实例创建一个类实例的副本，但系统为每个类分配类变量仅仅只有一次，而不管类创建的实例有多少。当第一次调用类的时候，系统为类变量分配内存。所有的实例共享了类的类变量的相同副本。在程序中可通过一个实例或者类本身来访问类变量。例如：</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宋体" panose="02010600030101010101" pitchFamily="2" charset="-122"/>
                <a:ea typeface="宋体" panose="02010600030101010101" pitchFamily="2" charset="-122"/>
              </a:rPr>
              <a:t>My Class A=new My Class();</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宋体" panose="02010600030101010101" pitchFamily="2" charset="-122"/>
                <a:ea typeface="宋体" panose="02010600030101010101" pitchFamily="2" charset="-122"/>
              </a:rPr>
              <a:t>My Class B=new My Class(); </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宋体" panose="02010600030101010101" pitchFamily="2" charset="-122"/>
                <a:ea typeface="宋体" panose="02010600030101010101" pitchFamily="2" charset="-122"/>
              </a:rPr>
              <a:t>A.variable1=100;</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宋体" panose="02010600030101010101" pitchFamily="2" charset="-122"/>
                <a:ea typeface="宋体" panose="02010600030101010101" pitchFamily="2" charset="-122"/>
              </a:rPr>
              <a:t>A.variable2=200;</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宋体" panose="02010600030101010101" pitchFamily="2" charset="-122"/>
                <a:ea typeface="宋体" panose="02010600030101010101" pitchFamily="2" charset="-122"/>
              </a:rPr>
              <a:t>B.variable1=300;</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宋体" panose="02010600030101010101" pitchFamily="2" charset="-122"/>
                <a:ea typeface="宋体" panose="02010600030101010101" pitchFamily="2" charset="-122"/>
              </a:rPr>
              <a:t>B.variable2=400;</a:t>
            </a:r>
            <a:endParaRPr lang="zh-CN" altLang="zh-CN" sz="14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533545" y="990600"/>
            <a:ext cx="11164741" cy="5493247"/>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buNone/>
            </a:pPr>
            <a:r>
              <a:rPr lang="en-US" altLang="zh-CN" sz="1400" kern="100" dirty="0" err="1">
                <a:effectLst/>
                <a:latin typeface="宋体" panose="02010600030101010101" pitchFamily="2" charset="-122"/>
                <a:ea typeface="宋体" panose="02010600030101010101" pitchFamily="2" charset="-122"/>
              </a:rPr>
              <a:t>System.out.println</a:t>
            </a:r>
            <a:r>
              <a:rPr lang="en-US" altLang="zh-CN" sz="1400" kern="100" dirty="0">
                <a:effectLst/>
                <a:latin typeface="宋体" panose="02010600030101010101" pitchFamily="2" charset="-122"/>
                <a:ea typeface="宋体" panose="02010600030101010101" pitchFamily="2" charset="-122"/>
              </a:rPr>
              <a:t>("A.variable1= "+A.variable1);</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err="1">
                <a:effectLst/>
                <a:latin typeface="宋体" panose="02010600030101010101" pitchFamily="2" charset="-122"/>
                <a:ea typeface="宋体" panose="02010600030101010101" pitchFamily="2" charset="-122"/>
              </a:rPr>
              <a:t>System.out.println</a:t>
            </a:r>
            <a:r>
              <a:rPr lang="en-US" altLang="zh-CN" sz="1400" kern="100" dirty="0">
                <a:effectLst/>
                <a:latin typeface="宋体" panose="02010600030101010101" pitchFamily="2" charset="-122"/>
                <a:ea typeface="宋体" panose="02010600030101010101" pitchFamily="2" charset="-122"/>
              </a:rPr>
              <a:t>("A.variable2= "+A.variable2);</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err="1">
                <a:effectLst/>
                <a:latin typeface="宋体" panose="02010600030101010101" pitchFamily="2" charset="-122"/>
                <a:ea typeface="宋体" panose="02010600030101010101" pitchFamily="2" charset="-122"/>
              </a:rPr>
              <a:t>System.out.println</a:t>
            </a:r>
            <a:r>
              <a:rPr lang="en-US" altLang="zh-CN" sz="1400" kern="100" dirty="0">
                <a:effectLst/>
                <a:latin typeface="宋体" panose="02010600030101010101" pitchFamily="2" charset="-122"/>
                <a:ea typeface="宋体" panose="02010600030101010101" pitchFamily="2" charset="-122"/>
              </a:rPr>
              <a:t>("A.variable1= "+A.variable1);</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err="1">
                <a:effectLst/>
                <a:latin typeface="宋体" panose="02010600030101010101" pitchFamily="2" charset="-122"/>
                <a:ea typeface="宋体" panose="02010600030101010101" pitchFamily="2" charset="-122"/>
              </a:rPr>
              <a:t>System.out.println</a:t>
            </a:r>
            <a:r>
              <a:rPr lang="en-US" altLang="zh-CN" sz="1400" kern="100" dirty="0">
                <a:effectLst/>
                <a:latin typeface="宋体" panose="02010600030101010101" pitchFamily="2" charset="-122"/>
                <a:ea typeface="宋体" panose="02010600030101010101" pitchFamily="2" charset="-122"/>
              </a:rPr>
              <a:t>("A.variable1= "+A.variable1);</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zh-CN" altLang="zh-CN" sz="1400" kern="100" dirty="0">
                <a:effectLst/>
                <a:latin typeface="Times New Roman" panose="02020603050405020304" pitchFamily="18" charset="0"/>
                <a:ea typeface="宋体" panose="02010600030101010101" pitchFamily="2" charset="-122"/>
              </a:rPr>
              <a:t>当我们从类实例化新对象的时候，就得到了类实例变量的一个新副本。这些副本跟新对象是联系在一起的。因此，每实例化一个新</a:t>
            </a:r>
            <a:r>
              <a:rPr lang="en-US" altLang="zh-CN" sz="1400" kern="100" dirty="0" err="1">
                <a:effectLst/>
                <a:latin typeface="Times New Roman" panose="02020603050405020304" pitchFamily="18" charset="0"/>
                <a:ea typeface="宋体" panose="02010600030101010101" pitchFamily="2" charset="-122"/>
              </a:rPr>
              <a:t>MyClass</a:t>
            </a:r>
            <a:r>
              <a:rPr lang="zh-CN" altLang="zh-CN" sz="1400" kern="100" dirty="0">
                <a:effectLst/>
                <a:latin typeface="Times New Roman" panose="02020603050405020304" pitchFamily="18" charset="0"/>
                <a:ea typeface="宋体" panose="02010600030101010101" pitchFamily="2" charset="-122"/>
              </a:rPr>
              <a:t>对象的时候，就得到了一个和</a:t>
            </a:r>
            <a:r>
              <a:rPr lang="en-US" altLang="zh-CN" sz="1400" kern="100" dirty="0" err="1">
                <a:effectLst/>
                <a:latin typeface="Times New Roman" panose="02020603050405020304" pitchFamily="18" charset="0"/>
                <a:ea typeface="宋体" panose="02010600030101010101" pitchFamily="2" charset="-122"/>
              </a:rPr>
              <a:t>MyClass</a:t>
            </a:r>
            <a:r>
              <a:rPr lang="zh-CN" altLang="zh-CN" sz="1400" kern="100" dirty="0">
                <a:effectLst/>
                <a:latin typeface="Times New Roman" panose="02020603050405020304" pitchFamily="18" charset="0"/>
                <a:ea typeface="宋体" panose="02010600030101010101" pitchFamily="2" charset="-122"/>
              </a:rPr>
              <a:t>对象有联系的</a:t>
            </a:r>
            <a:r>
              <a:rPr lang="en-US" altLang="zh-CN" sz="1400" kern="100" dirty="0">
                <a:effectLst/>
                <a:latin typeface="Times New Roman" panose="02020603050405020304" pitchFamily="18" charset="0"/>
                <a:ea typeface="宋体" panose="02010600030101010101" pitchFamily="2" charset="-122"/>
              </a:rPr>
              <a:t>variable1</a:t>
            </a:r>
            <a:r>
              <a:rPr lang="zh-CN" altLang="zh-CN" sz="1400" kern="100" dirty="0">
                <a:effectLst/>
                <a:latin typeface="Times New Roman" panose="02020603050405020304" pitchFamily="18" charset="0"/>
                <a:ea typeface="宋体" panose="02010600030101010101" pitchFamily="2" charset="-122"/>
              </a:rPr>
              <a:t>的新副本。当一个成员变量用关键字</a:t>
            </a:r>
            <a:r>
              <a:rPr lang="en-US" altLang="zh-CN" sz="1400" kern="100" dirty="0">
                <a:effectLst/>
                <a:latin typeface="Times New Roman" panose="02020603050405020304" pitchFamily="18" charset="0"/>
                <a:ea typeface="宋体" panose="02010600030101010101" pitchFamily="2" charset="-122"/>
              </a:rPr>
              <a:t>static</a:t>
            </a:r>
            <a:r>
              <a:rPr lang="zh-CN" altLang="zh-CN" sz="1400" kern="100" dirty="0">
                <a:effectLst/>
                <a:latin typeface="Times New Roman" panose="02020603050405020304" pitchFamily="18" charset="0"/>
                <a:ea typeface="宋体" panose="02010600030101010101" pitchFamily="2" charset="-122"/>
              </a:rPr>
              <a:t>被指定为类变量后，其第一次调用的时候，系统就会为它创建一个副本，之后，类的所有实例均共享了该类变量的相同副本。所以上述程序段的输出结果为：</a:t>
            </a:r>
            <a:endParaRPr lang="en-US" altLang="zh-CN" sz="1400" kern="100" dirty="0">
              <a:effectLst/>
              <a:latin typeface="Times New Roman" panose="02020603050405020304" pitchFamily="18" charset="0"/>
              <a:ea typeface="宋体" panose="02010600030101010101" pitchFamily="2" charset="-122"/>
            </a:endParaRPr>
          </a:p>
          <a:p>
            <a:pPr algn="just">
              <a:buNone/>
            </a:pPr>
            <a:r>
              <a:rPr lang="en-US" altLang="zh-CN" kern="100" dirty="0">
                <a:effectLst/>
                <a:latin typeface="宋体" panose="02010600030101010101" pitchFamily="2" charset="-122"/>
                <a:ea typeface="宋体" panose="02010600030101010101" pitchFamily="2" charset="-122"/>
              </a:rPr>
              <a:t>A.variable1= 100</a:t>
            </a:r>
            <a:endParaRPr lang="zh-CN" altLang="zh-CN" kern="100" dirty="0">
              <a:effectLst/>
              <a:latin typeface="Times New Roman" panose="02020603050405020304" pitchFamily="18" charset="0"/>
              <a:ea typeface="宋体" panose="02010600030101010101" pitchFamily="2" charset="-122"/>
            </a:endParaRPr>
          </a:p>
          <a:p>
            <a:pPr algn="just">
              <a:buNone/>
            </a:pPr>
            <a:r>
              <a:rPr lang="en-US" altLang="zh-CN" sz="1800" kern="100" dirty="0">
                <a:effectLst/>
                <a:latin typeface="宋体" panose="02010600030101010101" pitchFamily="2" charset="-122"/>
                <a:ea typeface="宋体" panose="02010600030101010101" pitchFamily="2" charset="-122"/>
              </a:rPr>
              <a:t>A.variable2= 400</a:t>
            </a:r>
            <a:endParaRPr lang="zh-CN" altLang="zh-CN" sz="1800" kern="100" dirty="0">
              <a:effectLst/>
              <a:latin typeface="Times New Roman" panose="02020603050405020304" pitchFamily="18" charset="0"/>
              <a:ea typeface="宋体" panose="02010600030101010101" pitchFamily="2" charset="-122"/>
            </a:endParaRPr>
          </a:p>
          <a:p>
            <a:pPr algn="just">
              <a:buNone/>
            </a:pPr>
            <a:r>
              <a:rPr lang="en-US" altLang="zh-CN" sz="1800" kern="100" dirty="0">
                <a:effectLst/>
                <a:latin typeface="宋体" panose="02010600030101010101" pitchFamily="2" charset="-122"/>
                <a:ea typeface="宋体" panose="02010600030101010101" pitchFamily="2" charset="-122"/>
              </a:rPr>
              <a:t>B.variable1= 300</a:t>
            </a:r>
            <a:endParaRPr lang="zh-CN" altLang="zh-CN" sz="1800" kern="100" dirty="0">
              <a:effectLst/>
              <a:latin typeface="Times New Roman" panose="02020603050405020304" pitchFamily="18" charset="0"/>
              <a:ea typeface="宋体" panose="02010600030101010101" pitchFamily="2" charset="-122"/>
            </a:endParaRPr>
          </a:p>
          <a:p>
            <a:pPr algn="just">
              <a:buNone/>
            </a:pPr>
            <a:r>
              <a:rPr lang="en-US" altLang="zh-CN" sz="1800" kern="100" dirty="0">
                <a:effectLst/>
                <a:latin typeface="宋体" panose="02010600030101010101" pitchFamily="2" charset="-122"/>
                <a:ea typeface="宋体" panose="02010600030101010101" pitchFamily="2" charset="-122"/>
              </a:rPr>
              <a:t>B.variable2= 400</a:t>
            </a:r>
            <a:endParaRPr lang="zh-CN" altLang="zh-CN" sz="1800" kern="100" dirty="0">
              <a:effectLst/>
              <a:latin typeface="Times New Roman" panose="02020603050405020304" pitchFamily="18" charset="0"/>
              <a:ea typeface="宋体" panose="02010600030101010101" pitchFamily="2" charset="-122"/>
            </a:endParaRPr>
          </a:p>
          <a:p>
            <a:pPr algn="just">
              <a:buNone/>
            </a:pPr>
            <a:endParaRPr lang="zh-CN" altLang="zh-CN" sz="14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3"/>
          <p:cNvSpPr>
            <a:spLocks noGrp="1" noChangeArrowheads="1"/>
          </p:cNvSpPr>
          <p:nvPr>
            <p:ph type="ctrTitle"/>
          </p:nvPr>
        </p:nvSpPr>
        <p:spPr>
          <a:xfrm>
            <a:off x="2209800" y="2490788"/>
            <a:ext cx="7772400" cy="803275"/>
          </a:xfrm>
        </p:spPr>
        <p:txBody>
          <a:bodyPr>
            <a:normAutofit/>
          </a:bodyPr>
          <a:lstStyle/>
          <a:p>
            <a:pPr marL="0" marR="0" lvl="0" indent="0" algn="ctr"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t>模块三  面向对象编程基础</a:t>
            </a:r>
            <a:endPar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endParaRPr>
          </a:p>
        </p:txBody>
      </p:sp>
      <p:sp>
        <p:nvSpPr>
          <p:cNvPr id="3" name="副标题 2"/>
          <p:cNvSpPr>
            <a:spLocks noGrp="1"/>
          </p:cNvSpPr>
          <p:nvPr>
            <p:ph type="subTitle" idx="1"/>
          </p:nvPr>
        </p:nvSpPr>
        <p:spPr/>
        <p:txBody>
          <a:bodyPr/>
          <a:lstStyle/>
          <a:p>
            <a:r>
              <a:rPr lang="zh-CN" altLang="en-US" dirty="0"/>
              <a:t>任务</a:t>
            </a:r>
            <a:r>
              <a:rPr lang="en-US" altLang="zh-CN" dirty="0"/>
              <a:t>1</a:t>
            </a:r>
            <a:r>
              <a:rPr lang="zh-CN" altLang="en-US" dirty="0"/>
              <a:t>    </a:t>
            </a:r>
            <a:r>
              <a:rPr lang="en-US" altLang="zh-CN" dirty="0"/>
              <a:t>Student</a:t>
            </a:r>
            <a:r>
              <a:rPr lang="zh-CN" altLang="en-US" dirty="0"/>
              <a:t>学生类</a:t>
            </a:r>
            <a:endParaRPr lang="zh-CN"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493713" y="899471"/>
            <a:ext cx="11429701" cy="5493247"/>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ct val="150000"/>
              </a:lnSpc>
              <a:buNone/>
            </a:pPr>
            <a:r>
              <a:rPr lang="en-US" altLang="zh-CN" sz="1600" kern="100" dirty="0">
                <a:effectLst/>
                <a:latin typeface="黑体" panose="02010609060101010101" pitchFamily="49" charset="-122"/>
                <a:ea typeface="宋体" panose="02010600030101010101" pitchFamily="2" charset="-122"/>
              </a:rPr>
              <a:t>3.2.2 </a:t>
            </a:r>
            <a:r>
              <a:rPr lang="zh-CN" altLang="zh-CN" sz="1600" kern="100" dirty="0">
                <a:effectLst/>
                <a:latin typeface="Times New Roman" panose="02020603050405020304" pitchFamily="18" charset="0"/>
                <a:ea typeface="黑体" panose="02010609060101010101" pitchFamily="49" charset="-122"/>
              </a:rPr>
              <a:t>方法的声明</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en-US" altLang="zh-CN" sz="1600" kern="100" dirty="0">
                <a:effectLst/>
                <a:latin typeface="宋体" panose="02010600030101010101" pitchFamily="2" charset="-122"/>
                <a:ea typeface="宋体" panose="02010600030101010101" pitchFamily="2" charset="-122"/>
              </a:rPr>
              <a:t>Java</a:t>
            </a:r>
            <a:r>
              <a:rPr lang="zh-CN" altLang="zh-CN" sz="1600" kern="100" dirty="0">
                <a:effectLst/>
                <a:latin typeface="Times New Roman" panose="02020603050405020304" pitchFamily="18" charset="0"/>
                <a:ea typeface="宋体" panose="02010600030101010101" pitchFamily="2" charset="-122"/>
              </a:rPr>
              <a:t>程序通过方法完成对类和对象属性的操作。方法定义了在类成员变量上的一系列操作，它只能在类的内部声明并加以实现，其他的对象通过调用对象的方法得到该对象的服务。方法的定义包含两部分内容：方法声明和方法体。</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zh-CN" altLang="zh-CN" sz="1600" b="1" kern="100" dirty="0">
                <a:effectLst/>
                <a:latin typeface="Times New Roman" panose="02020603050405020304" pitchFamily="18" charset="0"/>
                <a:ea typeface="宋体" panose="02010600030101010101" pitchFamily="2" charset="-122"/>
              </a:rPr>
              <a:t>①</a:t>
            </a:r>
            <a:r>
              <a:rPr lang="en-US" altLang="zh-CN" sz="1600" b="1" kern="100" dirty="0">
                <a:effectLst/>
                <a:latin typeface="宋体" panose="02010600030101010101" pitchFamily="2" charset="-122"/>
                <a:ea typeface="宋体" panose="02010600030101010101" pitchFamily="2" charset="-122"/>
              </a:rPr>
              <a:t> </a:t>
            </a:r>
            <a:r>
              <a:rPr lang="zh-CN" altLang="zh-CN" sz="1600" b="1" kern="100" dirty="0">
                <a:effectLst/>
                <a:latin typeface="Times New Roman" panose="02020603050405020304" pitchFamily="18" charset="0"/>
                <a:ea typeface="宋体" panose="02010600030101010101" pitchFamily="2" charset="-122"/>
              </a:rPr>
              <a:t>方法声明</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zh-CN" altLang="zh-CN" sz="1600" kern="100" dirty="0">
                <a:effectLst/>
                <a:latin typeface="Times New Roman" panose="02020603050405020304" pitchFamily="18" charset="0"/>
                <a:ea typeface="宋体" panose="02010600030101010101" pitchFamily="2" charset="-122"/>
              </a:rPr>
              <a:t>方法声明的一般格式如下：</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en-US" altLang="zh-CN" sz="1600" kern="100" dirty="0">
                <a:effectLst/>
                <a:latin typeface="宋体" panose="02010600030101010101" pitchFamily="2" charset="-122"/>
                <a:ea typeface="宋体" panose="02010600030101010101" pitchFamily="2" charset="-122"/>
              </a:rPr>
              <a:t>[public/protected/private][static][final][abstract][native][synchronized]</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en-US" altLang="zh-CN" sz="1600" kern="100" dirty="0">
                <a:effectLst/>
                <a:latin typeface="宋体" panose="02010600030101010101" pitchFamily="2" charset="-122"/>
                <a:ea typeface="宋体" panose="02010600030101010101" pitchFamily="2" charset="-122"/>
              </a:rPr>
              <a:t>return Type method Name([param List]) [throws </a:t>
            </a:r>
            <a:r>
              <a:rPr lang="en-US" altLang="zh-CN" sz="1600" kern="100" dirty="0" err="1">
                <a:effectLst/>
                <a:latin typeface="宋体" panose="02010600030101010101" pitchFamily="2" charset="-122"/>
                <a:ea typeface="宋体" panose="02010600030101010101" pitchFamily="2" charset="-122"/>
              </a:rPr>
              <a:t>exceptionList</a:t>
            </a:r>
            <a:r>
              <a:rPr lang="en-US" altLang="zh-CN" sz="1600" kern="100" dirty="0">
                <a:effectLst/>
                <a:latin typeface="宋体" panose="02010600030101010101" pitchFamily="2" charset="-122"/>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en-US" altLang="zh-CN" sz="1600" kern="100" dirty="0">
                <a:effectLst/>
                <a:latin typeface="宋体" panose="02010600030101010101" pitchFamily="2" charset="-122"/>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zh-CN" altLang="zh-CN" sz="1600" kern="100" dirty="0">
                <a:effectLst/>
                <a:latin typeface="Times New Roman" panose="02020603050405020304" pitchFamily="18" charset="0"/>
                <a:ea typeface="宋体" panose="02010600030101010101" pitchFamily="2" charset="-122"/>
              </a:rPr>
              <a:t>在方法声明中应包括方法名、方法的返回值类型、方法的修饰词、参数的数目和类型及方法可能产生的例外。从其声明格式中可以发现，不一定要全部显示并指明所有的信息，方法最基本的声明格式为：</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en-US" altLang="zh-CN" sz="1600" kern="100" dirty="0">
                <a:effectLst/>
                <a:latin typeface="宋体" panose="02010600030101010101" pitchFamily="2" charset="-122"/>
                <a:ea typeface="宋体" panose="02010600030101010101" pitchFamily="2" charset="-122"/>
              </a:rPr>
              <a:t>return Type method Name()</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en-US" altLang="zh-CN" sz="1600" kern="100" dirty="0">
                <a:effectLst/>
                <a:latin typeface="宋体" panose="02010600030101010101" pitchFamily="2" charset="-122"/>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zh-CN" altLang="zh-CN" sz="1600" kern="100" dirty="0">
                <a:effectLst/>
                <a:latin typeface="Times New Roman" panose="02020603050405020304" pitchFamily="18" charset="0"/>
                <a:ea typeface="宋体" panose="02010600030101010101" pitchFamily="2" charset="-122"/>
              </a:rPr>
              <a:t>一般声明格式中的第一项是访问控制属性，后面会介绍。其他几个修饰词我们说明如下：</a:t>
            </a:r>
            <a:endParaRPr lang="zh-CN" altLang="zh-CN" sz="16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170738" y="897228"/>
            <a:ext cx="11944904" cy="5493247"/>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buNone/>
            </a:pPr>
            <a:r>
              <a:rPr lang="en-US" altLang="zh-CN" sz="1600" kern="100" dirty="0">
                <a:effectLst/>
                <a:latin typeface="宋体" panose="02010600030101010101" pitchFamily="2" charset="-122"/>
                <a:ea typeface="宋体" panose="02010600030101010101" pitchFamily="2" charset="-122"/>
              </a:rPr>
              <a:t> static: </a:t>
            </a:r>
            <a:r>
              <a:rPr lang="zh-CN" altLang="zh-CN" sz="1600" kern="100" dirty="0">
                <a:effectLst/>
                <a:latin typeface="Times New Roman" panose="02020603050405020304" pitchFamily="18" charset="0"/>
                <a:ea typeface="宋体" panose="02010600030101010101" pitchFamily="2" charset="-122"/>
              </a:rPr>
              <a:t>说明该方法为静态方法。与变量的定义类似，静态方法我们也称作类方法，与之对应，其他的方法就为实例方法。静态方法属于类，所以只要对类作了声明，就可以调用该类的类方法，即使用时无须类的初始化。当然，实例方法只能在类的实例或子类的实例中调用。类方法只能操作类变量而不能访问定义在类中的实例变量，这是实际使用过程中经常出错的地方。例如：</a:t>
            </a:r>
            <a:endParaRPr lang="zh-CN" altLang="zh-CN" sz="1200" kern="100" dirty="0">
              <a:effectLst/>
              <a:latin typeface="Times New Roman" panose="02020603050405020304" pitchFamily="18" charset="0"/>
              <a:ea typeface="宋体" panose="02010600030101010101" pitchFamily="2" charset="-122"/>
            </a:endParaRPr>
          </a:p>
          <a:p>
            <a:pPr algn="just">
              <a:buNone/>
            </a:pPr>
            <a:r>
              <a:rPr lang="en-US" altLang="zh-CN" sz="1200" kern="100" dirty="0">
                <a:effectLst/>
                <a:latin typeface="宋体" panose="02010600030101010101" pitchFamily="2" charset="-122"/>
                <a:ea typeface="宋体" panose="02010600030101010101" pitchFamily="2" charset="-122"/>
              </a:rPr>
              <a:t>class A {</a:t>
            </a:r>
            <a:endParaRPr lang="zh-CN" altLang="zh-CN" sz="1200" kern="100" dirty="0">
              <a:effectLst/>
              <a:latin typeface="Times New Roman" panose="02020603050405020304" pitchFamily="18" charset="0"/>
              <a:ea typeface="宋体" panose="02010600030101010101" pitchFamily="2" charset="-122"/>
            </a:endParaRPr>
          </a:p>
          <a:p>
            <a:pPr marL="266700" algn="just">
              <a:buNone/>
            </a:pPr>
            <a:r>
              <a:rPr lang="en-US" altLang="zh-CN" sz="1200" kern="100" dirty="0">
                <a:effectLst/>
                <a:latin typeface="宋体" panose="02010600030101010101" pitchFamily="2" charset="-122"/>
                <a:ea typeface="宋体" panose="02010600030101010101" pitchFamily="2" charset="-122"/>
              </a:rPr>
              <a:t>int x;</a:t>
            </a:r>
            <a:endParaRPr lang="zh-CN" altLang="zh-CN" sz="1200" kern="100" dirty="0">
              <a:effectLst/>
              <a:latin typeface="Times New Roman" panose="02020603050405020304" pitchFamily="18" charset="0"/>
              <a:ea typeface="宋体" panose="02010600030101010101" pitchFamily="2" charset="-122"/>
            </a:endParaRPr>
          </a:p>
          <a:p>
            <a:pPr marL="266700" algn="just">
              <a:buNone/>
            </a:pPr>
            <a:r>
              <a:rPr lang="en-US" altLang="zh-CN" sz="1200" kern="100" dirty="0">
                <a:effectLst/>
                <a:latin typeface="宋体" panose="02010600030101010101" pitchFamily="2" charset="-122"/>
                <a:ea typeface="宋体" panose="02010600030101010101" pitchFamily="2" charset="-122"/>
              </a:rPr>
              <a:t>static public int x() </a:t>
            </a:r>
            <a:endParaRPr lang="zh-CN" altLang="zh-CN" sz="1200" kern="100" dirty="0">
              <a:effectLst/>
              <a:latin typeface="Times New Roman" panose="02020603050405020304" pitchFamily="18" charset="0"/>
              <a:ea typeface="宋体" panose="02010600030101010101" pitchFamily="2" charset="-122"/>
            </a:endParaRPr>
          </a:p>
          <a:p>
            <a:pPr marL="266700" algn="just">
              <a:buNone/>
            </a:pPr>
            <a:r>
              <a:rPr lang="en-US" altLang="zh-CN" sz="1200" kern="100" dirty="0">
                <a:effectLst/>
                <a:latin typeface="宋体" panose="02010600030101010101" pitchFamily="2" charset="-122"/>
                <a:ea typeface="宋体" panose="02010600030101010101" pitchFamily="2" charset="-122"/>
              </a:rPr>
              <a:t>{</a:t>
            </a:r>
            <a:endParaRPr lang="zh-CN" altLang="zh-CN" sz="1200" kern="100" dirty="0">
              <a:effectLst/>
              <a:latin typeface="Times New Roman" panose="02020603050405020304" pitchFamily="18" charset="0"/>
              <a:ea typeface="宋体" panose="02010600030101010101" pitchFamily="2" charset="-122"/>
            </a:endParaRPr>
          </a:p>
          <a:p>
            <a:pPr marL="533400" algn="just">
              <a:buNone/>
            </a:pPr>
            <a:r>
              <a:rPr lang="en-US" altLang="zh-CN" sz="1200" kern="100" dirty="0">
                <a:effectLst/>
                <a:latin typeface="宋体" panose="02010600030101010101" pitchFamily="2" charset="-122"/>
                <a:ea typeface="宋体" panose="02010600030101010101" pitchFamily="2" charset="-122"/>
              </a:rPr>
              <a:t>return x;</a:t>
            </a:r>
            <a:endParaRPr lang="zh-CN" altLang="zh-CN" sz="1200" kern="100" dirty="0">
              <a:effectLst/>
              <a:latin typeface="Times New Roman" panose="02020603050405020304" pitchFamily="18" charset="0"/>
              <a:ea typeface="宋体" panose="02010600030101010101" pitchFamily="2" charset="-122"/>
            </a:endParaRPr>
          </a:p>
          <a:p>
            <a:pPr marL="266700" algn="just">
              <a:buNone/>
            </a:pPr>
            <a:r>
              <a:rPr lang="en-US" altLang="zh-CN" sz="1200" kern="100" dirty="0">
                <a:effectLst/>
                <a:latin typeface="宋体" panose="02010600030101010101" pitchFamily="2" charset="-122"/>
                <a:ea typeface="宋体" panose="02010600030101010101" pitchFamily="2" charset="-122"/>
              </a:rPr>
              <a:t>}</a:t>
            </a:r>
            <a:endParaRPr lang="zh-CN" altLang="zh-CN" sz="1200" kern="100" dirty="0">
              <a:effectLst/>
              <a:latin typeface="Times New Roman" panose="02020603050405020304" pitchFamily="18" charset="0"/>
              <a:ea typeface="宋体" panose="02010600030101010101" pitchFamily="2" charset="-122"/>
            </a:endParaRPr>
          </a:p>
          <a:p>
            <a:pPr marL="266700" algn="just">
              <a:buNone/>
            </a:pPr>
            <a:r>
              <a:rPr lang="en-US" altLang="zh-CN" sz="1200" kern="100" dirty="0">
                <a:effectLst/>
                <a:latin typeface="宋体" panose="02010600030101010101" pitchFamily="2" charset="-122"/>
                <a:ea typeface="宋体" panose="02010600030101010101" pitchFamily="2" charset="-122"/>
              </a:rPr>
              <a:t>static public void </a:t>
            </a:r>
            <a:r>
              <a:rPr lang="en-US" altLang="zh-CN" sz="1200" kern="100" dirty="0" err="1">
                <a:effectLst/>
                <a:latin typeface="宋体" panose="02010600030101010101" pitchFamily="2" charset="-122"/>
                <a:ea typeface="宋体" panose="02010600030101010101" pitchFamily="2" charset="-122"/>
              </a:rPr>
              <a:t>setX</a:t>
            </a:r>
            <a:r>
              <a:rPr lang="en-US" altLang="zh-CN" sz="1200" kern="100" dirty="0">
                <a:effectLst/>
                <a:latin typeface="宋体" panose="02010600030101010101" pitchFamily="2" charset="-122"/>
                <a:ea typeface="宋体" panose="02010600030101010101" pitchFamily="2" charset="-122"/>
              </a:rPr>
              <a:t>(int </a:t>
            </a:r>
            <a:r>
              <a:rPr lang="en-US" altLang="zh-CN" sz="1200" kern="100" dirty="0" err="1">
                <a:effectLst/>
                <a:latin typeface="宋体" panose="02010600030101010101" pitchFamily="2" charset="-122"/>
                <a:ea typeface="宋体" panose="02010600030101010101" pitchFamily="2" charset="-122"/>
              </a:rPr>
              <a:t>newX</a:t>
            </a:r>
            <a:r>
              <a:rPr lang="en-US" altLang="zh-CN" sz="1200" kern="100" dirty="0">
                <a:effectLst/>
                <a:latin typeface="宋体" panose="02010600030101010101" pitchFamily="2" charset="-122"/>
                <a:ea typeface="宋体" panose="02010600030101010101" pitchFamily="2" charset="-122"/>
              </a:rPr>
              <a:t>) </a:t>
            </a:r>
            <a:endParaRPr lang="zh-CN" altLang="zh-CN" sz="1200" kern="100" dirty="0">
              <a:effectLst/>
              <a:latin typeface="Times New Roman" panose="02020603050405020304" pitchFamily="18" charset="0"/>
              <a:ea typeface="宋体" panose="02010600030101010101" pitchFamily="2" charset="-122"/>
            </a:endParaRPr>
          </a:p>
          <a:p>
            <a:pPr marL="266700" algn="just">
              <a:buNone/>
            </a:pPr>
            <a:r>
              <a:rPr lang="en-US" altLang="zh-CN" sz="1200" kern="100" dirty="0">
                <a:effectLst/>
                <a:latin typeface="宋体" panose="02010600030101010101" pitchFamily="2" charset="-122"/>
                <a:ea typeface="宋体" panose="02010600030101010101" pitchFamily="2" charset="-122"/>
              </a:rPr>
              <a:t>{</a:t>
            </a:r>
            <a:endParaRPr lang="zh-CN" altLang="zh-CN" sz="1200" kern="100" dirty="0">
              <a:effectLst/>
              <a:latin typeface="Times New Roman" panose="02020603050405020304" pitchFamily="18" charset="0"/>
              <a:ea typeface="宋体" panose="02010600030101010101" pitchFamily="2" charset="-122"/>
            </a:endParaRPr>
          </a:p>
          <a:p>
            <a:pPr marL="533400" algn="just">
              <a:buNone/>
            </a:pPr>
            <a:r>
              <a:rPr lang="en-US" altLang="zh-CN" sz="1200" kern="100" dirty="0">
                <a:effectLst/>
                <a:latin typeface="宋体" panose="02010600030101010101" pitchFamily="2" charset="-122"/>
                <a:ea typeface="宋体" panose="02010600030101010101" pitchFamily="2" charset="-122"/>
              </a:rPr>
              <a:t>x = </a:t>
            </a:r>
            <a:r>
              <a:rPr lang="en-US" altLang="zh-CN" sz="1200" kern="100" dirty="0" err="1">
                <a:effectLst/>
                <a:latin typeface="宋体" panose="02010600030101010101" pitchFamily="2" charset="-122"/>
                <a:ea typeface="宋体" panose="02010600030101010101" pitchFamily="2" charset="-122"/>
              </a:rPr>
              <a:t>newX</a:t>
            </a:r>
            <a:r>
              <a:rPr lang="en-US" altLang="zh-CN" sz="1200" kern="100" dirty="0">
                <a:effectLst/>
                <a:latin typeface="宋体" panose="02010600030101010101" pitchFamily="2" charset="-122"/>
                <a:ea typeface="宋体" panose="02010600030101010101" pitchFamily="2" charset="-122"/>
              </a:rPr>
              <a:t>;</a:t>
            </a:r>
            <a:endParaRPr lang="zh-CN" altLang="zh-CN" sz="1200" kern="100" dirty="0">
              <a:effectLst/>
              <a:latin typeface="Times New Roman" panose="02020603050405020304" pitchFamily="18" charset="0"/>
              <a:ea typeface="宋体" panose="02010600030101010101" pitchFamily="2" charset="-122"/>
            </a:endParaRPr>
          </a:p>
          <a:p>
            <a:pPr marL="266700" algn="just">
              <a:buNone/>
            </a:pPr>
            <a:r>
              <a:rPr lang="en-US" altLang="zh-CN" sz="1200" kern="100" dirty="0">
                <a:effectLst/>
                <a:latin typeface="宋体" panose="02010600030101010101" pitchFamily="2" charset="-122"/>
                <a:ea typeface="宋体" panose="02010600030101010101" pitchFamily="2" charset="-122"/>
              </a:rPr>
              <a:t>}</a:t>
            </a:r>
            <a:endParaRPr lang="zh-CN" altLang="zh-CN" sz="1200" kern="100" dirty="0">
              <a:effectLst/>
              <a:latin typeface="Times New Roman" panose="02020603050405020304" pitchFamily="18" charset="0"/>
              <a:ea typeface="宋体" panose="02010600030101010101" pitchFamily="2" charset="-122"/>
            </a:endParaRPr>
          </a:p>
          <a:p>
            <a:pPr algn="just">
              <a:buNone/>
            </a:pPr>
            <a:endParaRPr lang="zh-CN" altLang="zh-CN" sz="1200" kern="100" dirty="0">
              <a:effectLst/>
              <a:latin typeface="Times New Roman" panose="02020603050405020304" pitchFamily="18" charset="0"/>
              <a:ea typeface="宋体" panose="02010600030101010101" pitchFamily="2" charset="-122"/>
            </a:endParaRPr>
          </a:p>
          <a:p>
            <a:pPr algn="just">
              <a:buNone/>
            </a:pPr>
            <a:r>
              <a:rPr lang="en-US" altLang="zh-CN" sz="1200" kern="100" dirty="0">
                <a:effectLst/>
                <a:latin typeface="宋体" panose="02010600030101010101" pitchFamily="2" charset="-122"/>
                <a:ea typeface="宋体" panose="02010600030101010101" pitchFamily="2" charset="-122"/>
              </a:rPr>
              <a:t>...</a:t>
            </a:r>
            <a:endParaRPr lang="zh-CN" altLang="zh-CN" sz="12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170738" y="897228"/>
            <a:ext cx="7220628" cy="5493247"/>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buNone/>
            </a:pPr>
            <a:r>
              <a:rPr lang="en-US" altLang="zh-CN" sz="1600" kern="100" dirty="0">
                <a:effectLst/>
                <a:latin typeface="宋体" panose="02010600030101010101" pitchFamily="2" charset="-122"/>
                <a:ea typeface="宋体" panose="02010600030101010101" pitchFamily="2" charset="-122"/>
              </a:rPr>
              <a:t>A </a:t>
            </a:r>
            <a:r>
              <a:rPr lang="en-US" altLang="zh-CN" sz="1600" kern="100" dirty="0" err="1">
                <a:effectLst/>
                <a:latin typeface="宋体" panose="02010600030101010101" pitchFamily="2" charset="-122"/>
                <a:ea typeface="宋体" panose="02010600030101010101" pitchFamily="2" charset="-122"/>
              </a:rPr>
              <a:t>myX</a:t>
            </a:r>
            <a:r>
              <a:rPr lang="en-US" altLang="zh-CN" sz="1600" kern="100" dirty="0">
                <a:effectLst/>
                <a:latin typeface="宋体" panose="02010600030101010101" pitchFamily="2" charset="-122"/>
                <a:ea typeface="宋体" panose="02010600030101010101" pitchFamily="2" charset="-122"/>
              </a:rPr>
              <a:t> = new A ();</a:t>
            </a:r>
            <a:endParaRPr lang="en-US" altLang="zh-CN" sz="1600" kern="100" dirty="0">
              <a:effectLst/>
              <a:latin typeface="宋体" panose="02010600030101010101" pitchFamily="2" charset="-122"/>
              <a:ea typeface="宋体" panose="02010600030101010101" pitchFamily="2" charset="-122"/>
            </a:endParaRPr>
          </a:p>
          <a:p>
            <a:pPr>
              <a:buNone/>
            </a:pPr>
            <a:r>
              <a:rPr lang="en-US" altLang="zh-CN" sz="1600" kern="100" dirty="0">
                <a:effectLst/>
                <a:latin typeface="宋体" panose="02010600030101010101" pitchFamily="2" charset="-122"/>
                <a:ea typeface="宋体" panose="02010600030101010101" pitchFamily="2" charset="-122"/>
              </a:rPr>
              <a:t>A </a:t>
            </a:r>
            <a:r>
              <a:rPr lang="en-US" altLang="zh-CN" sz="1600" kern="100" dirty="0" err="1">
                <a:effectLst/>
                <a:latin typeface="宋体" panose="02010600030101010101" pitchFamily="2" charset="-122"/>
                <a:ea typeface="宋体" panose="02010600030101010101" pitchFamily="2" charset="-122"/>
              </a:rPr>
              <a:t>anotherX</a:t>
            </a:r>
            <a:r>
              <a:rPr lang="en-US" altLang="zh-CN" sz="1600" kern="100" dirty="0">
                <a:effectLst/>
                <a:latin typeface="宋体" panose="02010600030101010101" pitchFamily="2" charset="-122"/>
                <a:ea typeface="宋体" panose="02010600030101010101" pitchFamily="2" charset="-122"/>
              </a:rPr>
              <a:t> = new A ();</a:t>
            </a:r>
            <a:endParaRPr lang="en-US" altLang="zh-CN" sz="1600" kern="100" dirty="0">
              <a:effectLst/>
              <a:latin typeface="宋体" panose="02010600030101010101" pitchFamily="2" charset="-122"/>
              <a:ea typeface="宋体" panose="02010600030101010101" pitchFamily="2" charset="-122"/>
            </a:endParaRPr>
          </a:p>
          <a:p>
            <a:pPr>
              <a:buNone/>
            </a:pPr>
            <a:r>
              <a:rPr lang="en-US" altLang="zh-CN" sz="1600" kern="100" dirty="0" err="1">
                <a:effectLst/>
                <a:latin typeface="宋体" panose="02010600030101010101" pitchFamily="2" charset="-122"/>
                <a:ea typeface="宋体" panose="02010600030101010101" pitchFamily="2" charset="-122"/>
              </a:rPr>
              <a:t>myX.setX</a:t>
            </a:r>
            <a:r>
              <a:rPr lang="en-US" altLang="zh-CN" sz="1600" kern="100" dirty="0">
                <a:effectLst/>
                <a:latin typeface="宋体" panose="02010600030101010101" pitchFamily="2" charset="-122"/>
                <a:ea typeface="宋体" panose="02010600030101010101" pitchFamily="2" charset="-122"/>
              </a:rPr>
              <a:t>(1);</a:t>
            </a:r>
            <a:endParaRPr lang="en-US" altLang="zh-CN" sz="1600" kern="100" dirty="0">
              <a:effectLst/>
              <a:latin typeface="宋体" panose="02010600030101010101" pitchFamily="2" charset="-122"/>
              <a:ea typeface="宋体" panose="02010600030101010101" pitchFamily="2" charset="-122"/>
            </a:endParaRPr>
          </a:p>
          <a:p>
            <a:pPr>
              <a:buNone/>
            </a:pPr>
            <a:r>
              <a:rPr lang="en-US" altLang="zh-CN" sz="1600" kern="100" dirty="0" err="1">
                <a:effectLst/>
                <a:latin typeface="宋体" panose="02010600030101010101" pitchFamily="2" charset="-122"/>
                <a:ea typeface="宋体" panose="02010600030101010101" pitchFamily="2" charset="-122"/>
              </a:rPr>
              <a:t>anotherX.x</a:t>
            </a:r>
            <a:r>
              <a:rPr lang="en-US" altLang="zh-CN" sz="1600" kern="100" dirty="0">
                <a:effectLst/>
                <a:latin typeface="宋体" panose="02010600030101010101" pitchFamily="2" charset="-122"/>
                <a:ea typeface="宋体" panose="02010600030101010101" pitchFamily="2" charset="-122"/>
              </a:rPr>
              <a:t> = 2;</a:t>
            </a:r>
            <a:endParaRPr lang="en-US" altLang="zh-CN" sz="1600" kern="100" dirty="0">
              <a:effectLst/>
              <a:latin typeface="宋体" panose="02010600030101010101" pitchFamily="2" charset="-122"/>
              <a:ea typeface="宋体" panose="02010600030101010101" pitchFamily="2" charset="-122"/>
            </a:endParaRPr>
          </a:p>
          <a:p>
            <a:pPr>
              <a:buNone/>
            </a:pPr>
            <a:r>
              <a:rPr lang="en-US" altLang="zh-CN" sz="1600" kern="100" dirty="0" err="1">
                <a:effectLst/>
                <a:latin typeface="宋体" panose="02010600030101010101" pitchFamily="2" charset="-122"/>
                <a:ea typeface="宋体" panose="02010600030101010101" pitchFamily="2" charset="-122"/>
              </a:rPr>
              <a:t>System.out.println</a:t>
            </a:r>
            <a:r>
              <a:rPr lang="en-US" altLang="zh-CN" sz="1600" kern="100" dirty="0">
                <a:effectLst/>
                <a:latin typeface="宋体" panose="02010600030101010101" pitchFamily="2" charset="-122"/>
                <a:ea typeface="宋体" panose="02010600030101010101" pitchFamily="2" charset="-122"/>
              </a:rPr>
              <a:t>("</a:t>
            </a:r>
            <a:r>
              <a:rPr lang="en-US" altLang="zh-CN" sz="1600" kern="100" dirty="0" err="1">
                <a:effectLst/>
                <a:latin typeface="宋体" panose="02010600030101010101" pitchFamily="2" charset="-122"/>
                <a:ea typeface="宋体" panose="02010600030101010101" pitchFamily="2" charset="-122"/>
              </a:rPr>
              <a:t>myX.x</a:t>
            </a:r>
            <a:r>
              <a:rPr lang="en-US" altLang="zh-CN" sz="1600" kern="100" dirty="0">
                <a:effectLst/>
                <a:latin typeface="宋体" panose="02010600030101010101" pitchFamily="2" charset="-122"/>
                <a:ea typeface="宋体" panose="02010600030101010101" pitchFamily="2" charset="-122"/>
              </a:rPr>
              <a:t> = " + </a:t>
            </a:r>
            <a:r>
              <a:rPr lang="en-US" altLang="zh-CN" sz="1600" kern="100" dirty="0" err="1">
                <a:effectLst/>
                <a:latin typeface="宋体" panose="02010600030101010101" pitchFamily="2" charset="-122"/>
                <a:ea typeface="宋体" panose="02010600030101010101" pitchFamily="2" charset="-122"/>
              </a:rPr>
              <a:t>myX.x</a:t>
            </a:r>
            <a:r>
              <a:rPr lang="en-US" altLang="zh-CN" sz="1600" kern="100" dirty="0">
                <a:effectLst/>
                <a:latin typeface="宋体" panose="02010600030101010101" pitchFamily="2" charset="-122"/>
                <a:ea typeface="宋体" panose="02010600030101010101" pitchFamily="2" charset="-122"/>
              </a:rPr>
              <a:t>());</a:t>
            </a:r>
            <a:endParaRPr lang="en-US" altLang="zh-CN" sz="1600" kern="100" dirty="0">
              <a:effectLst/>
              <a:latin typeface="宋体" panose="02010600030101010101" pitchFamily="2" charset="-122"/>
              <a:ea typeface="宋体" panose="02010600030101010101" pitchFamily="2" charset="-122"/>
            </a:endParaRPr>
          </a:p>
          <a:p>
            <a:pPr>
              <a:buNone/>
            </a:pPr>
            <a:r>
              <a:rPr lang="en-US" altLang="zh-CN" sz="1600" kern="100" dirty="0" err="1">
                <a:effectLst/>
                <a:latin typeface="宋体" panose="02010600030101010101" pitchFamily="2" charset="-122"/>
                <a:ea typeface="宋体" panose="02010600030101010101" pitchFamily="2" charset="-122"/>
              </a:rPr>
              <a:t>System.out.println</a:t>
            </a:r>
            <a:r>
              <a:rPr lang="en-US" altLang="zh-CN" sz="1600" kern="100" dirty="0">
                <a:effectLst/>
                <a:latin typeface="宋体" panose="02010600030101010101" pitchFamily="2" charset="-122"/>
                <a:ea typeface="宋体" panose="02010600030101010101" pitchFamily="2" charset="-122"/>
              </a:rPr>
              <a:t>("</a:t>
            </a:r>
            <a:r>
              <a:rPr lang="en-US" altLang="zh-CN" sz="1600" kern="100" dirty="0" err="1">
                <a:effectLst/>
                <a:latin typeface="宋体" panose="02010600030101010101" pitchFamily="2" charset="-122"/>
                <a:ea typeface="宋体" panose="02010600030101010101" pitchFamily="2" charset="-122"/>
              </a:rPr>
              <a:t>anotherX.x</a:t>
            </a:r>
            <a:r>
              <a:rPr lang="en-US" altLang="zh-CN" sz="1600" kern="100" dirty="0">
                <a:effectLst/>
                <a:latin typeface="宋体" panose="02010600030101010101" pitchFamily="2" charset="-122"/>
                <a:ea typeface="宋体" panose="02010600030101010101" pitchFamily="2" charset="-122"/>
              </a:rPr>
              <a:t> = " + </a:t>
            </a:r>
            <a:r>
              <a:rPr lang="en-US" altLang="zh-CN" sz="1600" kern="100" dirty="0" err="1">
                <a:effectLst/>
                <a:latin typeface="宋体" panose="02010600030101010101" pitchFamily="2" charset="-122"/>
                <a:ea typeface="宋体" panose="02010600030101010101" pitchFamily="2" charset="-122"/>
              </a:rPr>
              <a:t>anotherX.x</a:t>
            </a:r>
            <a:r>
              <a:rPr lang="en-US" altLang="zh-CN" sz="1600" kern="100" dirty="0">
                <a:effectLst/>
                <a:latin typeface="宋体" panose="02010600030101010101" pitchFamily="2" charset="-122"/>
                <a:ea typeface="宋体" panose="02010600030101010101" pitchFamily="2" charset="-122"/>
              </a:rPr>
              <a:t>());</a:t>
            </a:r>
            <a:endParaRPr lang="en-US" altLang="zh-CN" sz="1600" kern="100" dirty="0">
              <a:effectLst/>
              <a:latin typeface="宋体" panose="02010600030101010101" pitchFamily="2" charset="-122"/>
              <a:ea typeface="宋体" panose="02010600030101010101" pitchFamily="2" charset="-122"/>
            </a:endParaRPr>
          </a:p>
          <a:p>
            <a:pPr>
              <a:buNone/>
            </a:pPr>
            <a:r>
              <a:rPr lang="en-US" altLang="zh-CN" sz="1600" kern="100" dirty="0">
                <a:effectLst/>
                <a:latin typeface="宋体" panose="02010600030101010101" pitchFamily="2" charset="-122"/>
                <a:ea typeface="宋体" panose="02010600030101010101" pitchFamily="2" charset="-122"/>
              </a:rPr>
              <a:t>...</a:t>
            </a:r>
            <a:endParaRPr lang="en-US" altLang="zh-CN" sz="1600" kern="100" dirty="0">
              <a:effectLst/>
              <a:latin typeface="宋体" panose="02010600030101010101" pitchFamily="2" charset="-122"/>
              <a:ea typeface="宋体" panose="02010600030101010101" pitchFamily="2" charset="-122"/>
            </a:endParaRPr>
          </a:p>
          <a:p>
            <a:pPr>
              <a:buNone/>
            </a:pPr>
            <a:r>
              <a:rPr lang="zh-CN" altLang="en-US" sz="1600" kern="100" dirty="0">
                <a:effectLst/>
                <a:latin typeface="宋体" panose="02010600030101010101" pitchFamily="2" charset="-122"/>
                <a:ea typeface="宋体" panose="02010600030101010101" pitchFamily="2" charset="-122"/>
              </a:rPr>
              <a:t>当我们编译的时候，编译器会给出以下的错误信息：</a:t>
            </a:r>
            <a:endParaRPr lang="zh-CN" altLang="en-US" sz="1600" kern="100" dirty="0">
              <a:effectLst/>
              <a:latin typeface="宋体" panose="02010600030101010101" pitchFamily="2" charset="-122"/>
              <a:ea typeface="宋体" panose="02010600030101010101" pitchFamily="2" charset="-122"/>
            </a:endParaRPr>
          </a:p>
          <a:p>
            <a:pPr>
              <a:buNone/>
            </a:pPr>
            <a:r>
              <a:rPr lang="en-US" altLang="zh-CN" sz="1600" kern="100" dirty="0">
                <a:effectLst/>
                <a:latin typeface="宋体" panose="02010600030101010101" pitchFamily="2" charset="-122"/>
                <a:ea typeface="宋体" panose="02010600030101010101" pitchFamily="2" charset="-122"/>
              </a:rPr>
              <a:t>A.java:4: Can't make a static reference to</a:t>
            </a:r>
            <a:endParaRPr lang="en-US" altLang="zh-CN" sz="1600" kern="100" dirty="0">
              <a:effectLst/>
              <a:latin typeface="宋体" panose="02010600030101010101" pitchFamily="2" charset="-122"/>
              <a:ea typeface="宋体" panose="02010600030101010101" pitchFamily="2" charset="-122"/>
            </a:endParaRPr>
          </a:p>
          <a:p>
            <a:pPr>
              <a:buNone/>
            </a:pPr>
            <a:r>
              <a:rPr lang="en-US" altLang="zh-CN" sz="1600" kern="100" dirty="0" err="1">
                <a:effectLst/>
                <a:latin typeface="宋体" panose="02010600030101010101" pitchFamily="2" charset="-122"/>
                <a:ea typeface="宋体" panose="02010600030101010101" pitchFamily="2" charset="-122"/>
              </a:rPr>
              <a:t>nonstatic</a:t>
            </a:r>
            <a:r>
              <a:rPr lang="en-US" altLang="zh-CN" sz="1600" kern="100" dirty="0">
                <a:effectLst/>
                <a:latin typeface="宋体" panose="02010600030101010101" pitchFamily="2" charset="-122"/>
                <a:ea typeface="宋体" panose="02010600030101010101" pitchFamily="2" charset="-122"/>
              </a:rPr>
              <a:t> variable x in class A.</a:t>
            </a:r>
            <a:endParaRPr lang="en-US" altLang="zh-CN" sz="1600" kern="100" dirty="0">
              <a:effectLst/>
              <a:latin typeface="宋体" panose="02010600030101010101" pitchFamily="2" charset="-122"/>
              <a:ea typeface="宋体" panose="02010600030101010101" pitchFamily="2" charset="-122"/>
            </a:endParaRPr>
          </a:p>
          <a:p>
            <a:pPr>
              <a:buNone/>
            </a:pPr>
            <a:r>
              <a:rPr lang="en-US" altLang="zh-CN" sz="1600" kern="100" dirty="0">
                <a:effectLst/>
                <a:latin typeface="宋体" panose="02010600030101010101" pitchFamily="2" charset="-122"/>
                <a:ea typeface="宋体" panose="02010600030101010101" pitchFamily="2" charset="-122"/>
              </a:rPr>
              <a:t>return x;</a:t>
            </a:r>
            <a:endParaRPr lang="en-US" altLang="zh-CN" sz="1600" kern="100" dirty="0">
              <a:effectLst/>
              <a:latin typeface="宋体" panose="02010600030101010101" pitchFamily="2" charset="-122"/>
              <a:ea typeface="宋体" panose="02010600030101010101" pitchFamily="2" charset="-122"/>
            </a:endParaRPr>
          </a:p>
          <a:p>
            <a:pPr>
              <a:buNone/>
            </a:pPr>
            <a:r>
              <a:rPr lang="zh-CN" altLang="en-US" sz="1600" kern="100" dirty="0">
                <a:effectLst/>
                <a:latin typeface="宋体" panose="02010600030101010101" pitchFamily="2" charset="-122"/>
                <a:ea typeface="宋体" panose="02010600030101010101" pitchFamily="2" charset="-122"/>
              </a:rPr>
              <a:t>出现这个错误的原因是类方法不能访问实例变量，如果把类的定义改为：</a:t>
            </a:r>
            <a:endParaRPr lang="zh-CN" altLang="en-US" sz="1600" kern="100" dirty="0">
              <a:effectLst/>
              <a:latin typeface="宋体" panose="02010600030101010101" pitchFamily="2" charset="-122"/>
              <a:ea typeface="宋体" panose="02010600030101010101" pitchFamily="2" charset="-122"/>
            </a:endParaRPr>
          </a:p>
          <a:p>
            <a:pPr>
              <a:buNone/>
            </a:pPr>
            <a:endParaRPr lang="en-US" altLang="zh-CN" sz="1600" kern="100" dirty="0">
              <a:effectLst/>
              <a:latin typeface="宋体" panose="02010600030101010101" pitchFamily="2" charset="-122"/>
              <a:ea typeface="宋体" panose="02010600030101010101" pitchFamily="2" charset="-122"/>
            </a:endParaRPr>
          </a:p>
        </p:txBody>
      </p:sp>
      <p:sp>
        <p:nvSpPr>
          <p:cNvPr id="2" name="文本框 1"/>
          <p:cNvSpPr txBox="1"/>
          <p:nvPr/>
        </p:nvSpPr>
        <p:spPr>
          <a:xfrm>
            <a:off x="7603682" y="3793529"/>
            <a:ext cx="4511960" cy="2585323"/>
          </a:xfrm>
          <a:prstGeom prst="rect">
            <a:avLst/>
          </a:prstGeom>
          <a:noFill/>
        </p:spPr>
        <p:txBody>
          <a:bodyPr wrap="square" rtlCol="0">
            <a:spAutoFit/>
          </a:bodyPr>
          <a:lstStyle/>
          <a:p>
            <a:pPr>
              <a:buNone/>
            </a:pPr>
            <a:r>
              <a:rPr lang="en-US" altLang="zh-CN" sz="1800" kern="100">
                <a:effectLst/>
                <a:latin typeface="宋体" panose="02010600030101010101" pitchFamily="2" charset="-122"/>
                <a:ea typeface="宋体" panose="02010600030101010101" pitchFamily="2" charset="-122"/>
              </a:rPr>
              <a:t>class AnIntegerNamedX {</a:t>
            </a:r>
            <a:endParaRPr lang="en-US" altLang="zh-CN" sz="1800" kern="100">
              <a:effectLst/>
              <a:latin typeface="宋体" panose="02010600030101010101" pitchFamily="2" charset="-122"/>
              <a:ea typeface="宋体" panose="02010600030101010101" pitchFamily="2" charset="-122"/>
            </a:endParaRPr>
          </a:p>
          <a:p>
            <a:pPr>
              <a:buNone/>
            </a:pPr>
            <a:r>
              <a:rPr lang="en-US" altLang="zh-CN" sz="1800" kern="100">
                <a:effectLst/>
                <a:latin typeface="宋体" panose="02010600030101010101" pitchFamily="2" charset="-122"/>
                <a:ea typeface="宋体" panose="02010600030101010101" pitchFamily="2" charset="-122"/>
              </a:rPr>
              <a:t>static int x;</a:t>
            </a:r>
            <a:endParaRPr lang="en-US" altLang="zh-CN" sz="1800" kern="100">
              <a:effectLst/>
              <a:latin typeface="宋体" panose="02010600030101010101" pitchFamily="2" charset="-122"/>
              <a:ea typeface="宋体" panose="02010600030101010101" pitchFamily="2" charset="-122"/>
            </a:endParaRPr>
          </a:p>
          <a:p>
            <a:pPr>
              <a:buNone/>
            </a:pPr>
            <a:r>
              <a:rPr lang="en-US" altLang="zh-CN" sz="1800" kern="100">
                <a:effectLst/>
                <a:latin typeface="宋体" panose="02010600030101010101" pitchFamily="2" charset="-122"/>
                <a:ea typeface="宋体" panose="02010600030101010101" pitchFamily="2" charset="-122"/>
              </a:rPr>
              <a:t>static public int x() {</a:t>
            </a:r>
            <a:endParaRPr lang="en-US" altLang="zh-CN" sz="1800" kern="100">
              <a:effectLst/>
              <a:latin typeface="宋体" panose="02010600030101010101" pitchFamily="2" charset="-122"/>
              <a:ea typeface="宋体" panose="02010600030101010101" pitchFamily="2" charset="-122"/>
            </a:endParaRPr>
          </a:p>
          <a:p>
            <a:pPr>
              <a:buNone/>
            </a:pPr>
            <a:r>
              <a:rPr lang="en-US" altLang="zh-CN" sz="1800" kern="100">
                <a:effectLst/>
                <a:latin typeface="宋体" panose="02010600030101010101" pitchFamily="2" charset="-122"/>
                <a:ea typeface="宋体" panose="02010600030101010101" pitchFamily="2" charset="-122"/>
              </a:rPr>
              <a:t>return x;</a:t>
            </a:r>
            <a:endParaRPr lang="en-US" altLang="zh-CN" sz="1800" kern="100">
              <a:effectLst/>
              <a:latin typeface="宋体" panose="02010600030101010101" pitchFamily="2" charset="-122"/>
              <a:ea typeface="宋体" panose="02010600030101010101" pitchFamily="2" charset="-122"/>
            </a:endParaRPr>
          </a:p>
          <a:p>
            <a:pPr>
              <a:buNone/>
            </a:pPr>
            <a:r>
              <a:rPr lang="en-US" altLang="zh-CN" sz="1800" kern="100">
                <a:effectLst/>
                <a:latin typeface="宋体" panose="02010600030101010101" pitchFamily="2" charset="-122"/>
                <a:ea typeface="宋体" panose="02010600030101010101" pitchFamily="2" charset="-122"/>
              </a:rPr>
              <a:t>}</a:t>
            </a:r>
            <a:endParaRPr lang="en-US" altLang="zh-CN" sz="1800" kern="100">
              <a:effectLst/>
              <a:latin typeface="宋体" panose="02010600030101010101" pitchFamily="2" charset="-122"/>
              <a:ea typeface="宋体" panose="02010600030101010101" pitchFamily="2" charset="-122"/>
            </a:endParaRPr>
          </a:p>
          <a:p>
            <a:pPr>
              <a:buNone/>
            </a:pPr>
            <a:r>
              <a:rPr lang="en-US" altLang="zh-CN" sz="1800" kern="100">
                <a:effectLst/>
                <a:latin typeface="宋体" panose="02010600030101010101" pitchFamily="2" charset="-122"/>
                <a:ea typeface="宋体" panose="02010600030101010101" pitchFamily="2" charset="-122"/>
              </a:rPr>
              <a:t>static public void setX(int newX) {</a:t>
            </a:r>
            <a:endParaRPr lang="en-US" altLang="zh-CN" sz="1800" kern="100">
              <a:effectLst/>
              <a:latin typeface="宋体" panose="02010600030101010101" pitchFamily="2" charset="-122"/>
              <a:ea typeface="宋体" panose="02010600030101010101" pitchFamily="2" charset="-122"/>
            </a:endParaRPr>
          </a:p>
          <a:p>
            <a:pPr>
              <a:buNone/>
            </a:pPr>
            <a:r>
              <a:rPr lang="en-US" altLang="zh-CN" sz="1800" kern="100">
                <a:effectLst/>
                <a:latin typeface="宋体" panose="02010600030101010101" pitchFamily="2" charset="-122"/>
                <a:ea typeface="宋体" panose="02010600030101010101" pitchFamily="2" charset="-122"/>
              </a:rPr>
              <a:t>x = newX;</a:t>
            </a:r>
            <a:endParaRPr lang="en-US" altLang="zh-CN" sz="1800" kern="100">
              <a:effectLst/>
              <a:latin typeface="宋体" panose="02010600030101010101" pitchFamily="2" charset="-122"/>
              <a:ea typeface="宋体" panose="02010600030101010101" pitchFamily="2" charset="-122"/>
            </a:endParaRPr>
          </a:p>
          <a:p>
            <a:pPr>
              <a:buNone/>
            </a:pPr>
            <a:r>
              <a:rPr lang="en-US" altLang="zh-CN" sz="1800" kern="100">
                <a:effectLst/>
                <a:latin typeface="宋体" panose="02010600030101010101" pitchFamily="2" charset="-122"/>
                <a:ea typeface="宋体" panose="02010600030101010101" pitchFamily="2" charset="-122"/>
              </a:rPr>
              <a:t>}</a:t>
            </a:r>
            <a:endParaRPr lang="en-US" altLang="zh-CN" sz="1800" kern="100">
              <a:effectLst/>
              <a:latin typeface="宋体" panose="02010600030101010101" pitchFamily="2" charset="-122"/>
              <a:ea typeface="宋体" panose="02010600030101010101" pitchFamily="2" charset="-122"/>
            </a:endParaRPr>
          </a:p>
          <a:p>
            <a:pPr>
              <a:buNone/>
            </a:pPr>
            <a:r>
              <a:rPr lang="en-US" altLang="zh-CN" sz="1800" kern="100">
                <a:effectLst/>
                <a:latin typeface="宋体" panose="02010600030101010101" pitchFamily="2" charset="-122"/>
                <a:ea typeface="宋体" panose="02010600030101010101" pitchFamily="2" charset="-122"/>
              </a:rPr>
              <a:t>}</a:t>
            </a:r>
            <a:endParaRPr lang="zh-CN" altLang="en-US" dirty="0"/>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361233" y="990601"/>
            <a:ext cx="11144825" cy="4648142"/>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buNone/>
            </a:pPr>
            <a:r>
              <a:rPr lang="zh-CN" altLang="zh-CN" sz="1600" kern="100" dirty="0">
                <a:effectLst/>
                <a:latin typeface="Times New Roman" panose="02020603050405020304" pitchFamily="18" charset="0"/>
                <a:ea typeface="宋体" panose="02010600030101010101" pitchFamily="2" charset="-122"/>
              </a:rPr>
              <a:t>类就可以成功编译了：</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en-US" altLang="zh-CN" sz="1600" kern="100" dirty="0" err="1">
                <a:effectLst/>
                <a:latin typeface="宋体" panose="02010600030101010101" pitchFamily="2" charset="-122"/>
                <a:ea typeface="宋体" panose="02010600030101010101" pitchFamily="2" charset="-122"/>
              </a:rPr>
              <a:t>myX.x</a:t>
            </a:r>
            <a:r>
              <a:rPr lang="en-US" altLang="zh-CN" sz="1600" kern="100" dirty="0">
                <a:effectLst/>
                <a:latin typeface="宋体" panose="02010600030101010101" pitchFamily="2" charset="-122"/>
                <a:ea typeface="宋体" panose="02010600030101010101" pitchFamily="2" charset="-122"/>
              </a:rPr>
              <a:t> = 2</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en-US" altLang="zh-CN" sz="1600" kern="100" dirty="0" err="1">
                <a:effectLst/>
                <a:latin typeface="宋体" panose="02010600030101010101" pitchFamily="2" charset="-122"/>
                <a:ea typeface="宋体" panose="02010600030101010101" pitchFamily="2" charset="-122"/>
              </a:rPr>
              <a:t>anotherX.x</a:t>
            </a:r>
            <a:r>
              <a:rPr lang="en-US" altLang="zh-CN" sz="1600" kern="100" dirty="0">
                <a:effectLst/>
                <a:latin typeface="宋体" panose="02010600030101010101" pitchFamily="2" charset="-122"/>
                <a:ea typeface="宋体" panose="02010600030101010101" pitchFamily="2" charset="-122"/>
              </a:rPr>
              <a:t> = 2</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zh-CN" altLang="zh-CN" sz="1600" kern="100" dirty="0">
                <a:effectLst/>
                <a:latin typeface="Times New Roman" panose="02020603050405020304" pitchFamily="18" charset="0"/>
                <a:ea typeface="宋体" panose="02010600030101010101" pitchFamily="2" charset="-122"/>
              </a:rPr>
              <a:t>实例成员和类成员之间的另外不同点是类成员可以在类本身中访问，而不必实例化一个类来访问类成员。</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zh-CN" altLang="zh-CN" sz="1600" kern="100" dirty="0">
                <a:effectLst/>
                <a:latin typeface="Times New Roman" panose="02020603050405020304" pitchFamily="18" charset="0"/>
                <a:ea typeface="宋体" panose="02010600030101010101" pitchFamily="2" charset="-122"/>
              </a:rPr>
              <a:t>下面再对上面的代码进行修改： </a:t>
            </a:r>
            <a:endParaRPr lang="zh-CN" altLang="zh-CN" sz="1600" kern="100" dirty="0">
              <a:effectLst/>
              <a:latin typeface="Times New Roman" panose="02020603050405020304" pitchFamily="18" charset="0"/>
              <a:ea typeface="宋体" panose="02010600030101010101" pitchFamily="2" charset="-122"/>
            </a:endParaRPr>
          </a:p>
          <a:p>
            <a:pPr marL="266700" algn="just">
              <a:buNone/>
            </a:pPr>
            <a:r>
              <a:rPr lang="en-US" altLang="zh-CN" sz="1600" kern="100" dirty="0">
                <a:effectLst/>
                <a:latin typeface="宋体" panose="02010600030101010101" pitchFamily="2" charset="-122"/>
                <a:ea typeface="宋体" panose="02010600030101010101" pitchFamily="2" charset="-122"/>
              </a:rPr>
              <a:t> ...</a:t>
            </a:r>
            <a:endParaRPr lang="zh-CN" altLang="zh-CN" sz="1600" kern="100" dirty="0">
              <a:effectLst/>
              <a:latin typeface="Times New Roman" panose="02020603050405020304" pitchFamily="18" charset="0"/>
              <a:ea typeface="宋体" panose="02010600030101010101" pitchFamily="2" charset="-122"/>
            </a:endParaRPr>
          </a:p>
          <a:p>
            <a:pPr marL="266700" algn="just">
              <a:buNone/>
            </a:pPr>
            <a:r>
              <a:rPr lang="en-US" altLang="zh-CN" sz="1600" kern="100" dirty="0">
                <a:effectLst/>
                <a:latin typeface="宋体" panose="02010600030101010101" pitchFamily="2" charset="-122"/>
                <a:ea typeface="宋体" panose="02010600030101010101" pitchFamily="2" charset="-122"/>
              </a:rPr>
              <a:t> </a:t>
            </a:r>
            <a:r>
              <a:rPr lang="en-US" altLang="zh-CN" sz="1600" kern="100" dirty="0" err="1">
                <a:effectLst/>
                <a:latin typeface="宋体" panose="02010600030101010101" pitchFamily="2" charset="-122"/>
                <a:ea typeface="宋体" panose="02010600030101010101" pitchFamily="2" charset="-122"/>
              </a:rPr>
              <a:t>A.setX</a:t>
            </a:r>
            <a:r>
              <a:rPr lang="en-US" altLang="zh-CN" sz="1600" kern="100" dirty="0">
                <a:effectLst/>
                <a:latin typeface="宋体" panose="02010600030101010101" pitchFamily="2" charset="-122"/>
                <a:ea typeface="宋体" panose="02010600030101010101" pitchFamily="2" charset="-122"/>
              </a:rPr>
              <a:t>(1);</a:t>
            </a:r>
            <a:endParaRPr lang="zh-CN" altLang="zh-CN" sz="1600" kern="100" dirty="0">
              <a:effectLst/>
              <a:latin typeface="Times New Roman" panose="02020603050405020304" pitchFamily="18" charset="0"/>
              <a:ea typeface="宋体" panose="02010600030101010101" pitchFamily="2" charset="-122"/>
            </a:endParaRPr>
          </a:p>
          <a:p>
            <a:pPr marL="266700" algn="just">
              <a:buNone/>
            </a:pPr>
            <a:r>
              <a:rPr lang="en-US" altLang="zh-CN" sz="1600" kern="100" dirty="0">
                <a:effectLst/>
                <a:latin typeface="宋体" panose="02010600030101010101" pitchFamily="2" charset="-122"/>
                <a:ea typeface="宋体" panose="02010600030101010101" pitchFamily="2" charset="-122"/>
              </a:rPr>
              <a:t> </a:t>
            </a:r>
            <a:r>
              <a:rPr lang="en-US" altLang="zh-CN" sz="1600" kern="100" dirty="0" err="1">
                <a:effectLst/>
                <a:latin typeface="宋体" panose="02010600030101010101" pitchFamily="2" charset="-122"/>
                <a:ea typeface="宋体" panose="02010600030101010101" pitchFamily="2" charset="-122"/>
              </a:rPr>
              <a:t>System.out.println</a:t>
            </a:r>
            <a:r>
              <a:rPr lang="en-US" altLang="zh-CN" sz="1600" kern="100" dirty="0">
                <a:effectLst/>
                <a:latin typeface="宋体" panose="02010600030101010101" pitchFamily="2" charset="-122"/>
                <a:ea typeface="宋体" panose="02010600030101010101" pitchFamily="2" charset="-122"/>
              </a:rPr>
              <a:t>("</a:t>
            </a:r>
            <a:r>
              <a:rPr lang="en-US" altLang="zh-CN" sz="1600" kern="100" dirty="0" err="1">
                <a:effectLst/>
                <a:latin typeface="宋体" panose="02010600030101010101" pitchFamily="2" charset="-122"/>
                <a:ea typeface="宋体" panose="02010600030101010101" pitchFamily="2" charset="-122"/>
              </a:rPr>
              <a:t>A.x</a:t>
            </a:r>
            <a:r>
              <a:rPr lang="en-US" altLang="zh-CN" sz="1600" kern="100" dirty="0">
                <a:effectLst/>
                <a:latin typeface="宋体" panose="02010600030101010101" pitchFamily="2" charset="-122"/>
                <a:ea typeface="宋体" panose="02010600030101010101" pitchFamily="2" charset="-122"/>
              </a:rPr>
              <a:t> = " + </a:t>
            </a:r>
            <a:r>
              <a:rPr lang="en-US" altLang="zh-CN" sz="1600" kern="100" dirty="0" err="1">
                <a:effectLst/>
                <a:latin typeface="宋体" panose="02010600030101010101" pitchFamily="2" charset="-122"/>
                <a:ea typeface="宋体" panose="02010600030101010101" pitchFamily="2" charset="-122"/>
              </a:rPr>
              <a:t>A.x</a:t>
            </a:r>
            <a:r>
              <a:rPr lang="en-US" altLang="zh-CN" sz="1600" kern="100" dirty="0">
                <a:effectLst/>
                <a:latin typeface="宋体" panose="02010600030101010101" pitchFamily="2" charset="-122"/>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marL="266700" algn="just">
              <a:buNone/>
            </a:pPr>
            <a:r>
              <a:rPr lang="en-US" altLang="zh-CN" sz="1600" kern="100" dirty="0">
                <a:effectLst/>
                <a:latin typeface="宋体" panose="02010600030101010101" pitchFamily="2" charset="-122"/>
                <a:ea typeface="宋体" panose="02010600030101010101" pitchFamily="2" charset="-122"/>
              </a:rPr>
              <a:t> ...</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en-US" altLang="zh-CN" sz="1600" kern="100" dirty="0">
                <a:effectLst/>
                <a:latin typeface="宋体" panose="02010600030101010101" pitchFamily="2" charset="-122"/>
                <a:ea typeface="宋体" panose="02010600030101010101" pitchFamily="2" charset="-122"/>
              </a:rPr>
              <a:t> </a:t>
            </a:r>
            <a:r>
              <a:rPr lang="zh-CN" altLang="zh-CN" sz="1600" kern="100" dirty="0">
                <a:effectLst/>
                <a:latin typeface="Times New Roman" panose="02020603050405020304" pitchFamily="18" charset="0"/>
                <a:ea typeface="宋体" panose="02010600030101010101" pitchFamily="2" charset="-122"/>
              </a:rPr>
              <a:t>这里我们不用实例化类对象</a:t>
            </a:r>
            <a:r>
              <a:rPr lang="en-US" altLang="zh-CN" sz="1600" kern="100" dirty="0" err="1">
                <a:effectLst/>
                <a:latin typeface="Times New Roman" panose="02020603050405020304" pitchFamily="18" charset="0"/>
                <a:ea typeface="宋体" panose="02010600030101010101" pitchFamily="2" charset="-122"/>
              </a:rPr>
              <a:t>myX</a:t>
            </a:r>
            <a:r>
              <a:rPr lang="zh-CN" altLang="zh-CN" sz="1600" kern="100" dirty="0">
                <a:effectLst/>
                <a:latin typeface="Times New Roman" panose="02020603050405020304" pitchFamily="18" charset="0"/>
                <a:ea typeface="宋体" panose="02010600030101010101" pitchFamily="2" charset="-122"/>
              </a:rPr>
              <a:t>和</a:t>
            </a:r>
            <a:r>
              <a:rPr lang="en-US" altLang="zh-CN" sz="1600" kern="100" dirty="0" err="1">
                <a:effectLst/>
                <a:latin typeface="Times New Roman" panose="02020603050405020304" pitchFamily="18" charset="0"/>
                <a:ea typeface="宋体" panose="02010600030101010101" pitchFamily="2" charset="-122"/>
              </a:rPr>
              <a:t>anotherX</a:t>
            </a:r>
            <a:r>
              <a:rPr lang="zh-CN" altLang="zh-CN" sz="1600" kern="100" dirty="0">
                <a:effectLst/>
                <a:latin typeface="Times New Roman" panose="02020603050405020304" pitchFamily="18" charset="0"/>
                <a:ea typeface="宋体" panose="02010600030101010101" pitchFamily="2" charset="-122"/>
              </a:rPr>
              <a:t>就可以直接从类</a:t>
            </a:r>
            <a:r>
              <a:rPr lang="en-US" altLang="zh-CN" sz="1600" kern="100" dirty="0">
                <a:effectLst/>
                <a:latin typeface="Times New Roman" panose="02020603050405020304" pitchFamily="18" charset="0"/>
                <a:ea typeface="宋体" panose="02010600030101010101" pitchFamily="2" charset="-122"/>
              </a:rPr>
              <a:t>A</a:t>
            </a:r>
            <a:r>
              <a:rPr lang="zh-CN" altLang="zh-CN" sz="1600" kern="100" dirty="0">
                <a:effectLst/>
                <a:latin typeface="Times New Roman" panose="02020603050405020304" pitchFamily="18" charset="0"/>
                <a:ea typeface="宋体" panose="02010600030101010101" pitchFamily="2" charset="-122"/>
              </a:rPr>
              <a:t>中设置</a:t>
            </a:r>
            <a:r>
              <a:rPr lang="en-US" altLang="zh-CN" sz="1600" kern="100" dirty="0">
                <a:effectLst/>
                <a:latin typeface="Times New Roman" panose="02020603050405020304" pitchFamily="18" charset="0"/>
                <a:ea typeface="宋体" panose="02010600030101010101" pitchFamily="2" charset="-122"/>
              </a:rPr>
              <a:t>x</a:t>
            </a:r>
            <a:r>
              <a:rPr lang="zh-CN" altLang="zh-CN" sz="1600" kern="100" dirty="0">
                <a:effectLst/>
                <a:latin typeface="Times New Roman" panose="02020603050405020304" pitchFamily="18" charset="0"/>
                <a:ea typeface="宋体" panose="02010600030101010101" pitchFamily="2" charset="-122"/>
              </a:rPr>
              <a:t>并输出</a:t>
            </a:r>
            <a:r>
              <a:rPr lang="en-US" altLang="zh-CN" sz="1600" kern="100" dirty="0">
                <a:effectLst/>
                <a:latin typeface="Times New Roman" panose="02020603050405020304" pitchFamily="18" charset="0"/>
                <a:ea typeface="宋体" panose="02010600030101010101" pitchFamily="2" charset="-122"/>
              </a:rPr>
              <a:t>x</a:t>
            </a:r>
            <a:r>
              <a:rPr lang="zh-CN" altLang="zh-CN" sz="1600" kern="100" dirty="0">
                <a:effectLst/>
                <a:latin typeface="Times New Roman" panose="02020603050405020304" pitchFamily="18" charset="0"/>
                <a:ea typeface="宋体" panose="02010600030101010101" pitchFamily="2" charset="-122"/>
              </a:rPr>
              <a:t>。这样同样可以得到类变量</a:t>
            </a:r>
            <a:r>
              <a:rPr lang="en-US" altLang="zh-CN" sz="1600" kern="100" dirty="0">
                <a:effectLst/>
                <a:latin typeface="Times New Roman" panose="02020603050405020304" pitchFamily="18" charset="0"/>
                <a:ea typeface="宋体" panose="02010600030101010101" pitchFamily="2" charset="-122"/>
              </a:rPr>
              <a:t>x</a:t>
            </a:r>
            <a:r>
              <a:rPr lang="zh-CN" altLang="zh-CN" sz="1600" kern="100" dirty="0">
                <a:effectLst/>
                <a:latin typeface="Times New Roman" panose="02020603050405020304" pitchFamily="18" charset="0"/>
                <a:ea typeface="宋体" panose="02010600030101010101" pitchFamily="2" charset="-122"/>
              </a:rPr>
              <a:t>的值。</a:t>
            </a:r>
            <a:endParaRPr lang="zh-CN" altLang="zh-CN" sz="16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371191" y="974436"/>
            <a:ext cx="11449617" cy="5410121"/>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buNone/>
            </a:pPr>
            <a:r>
              <a:rPr lang="en-US" altLang="zh-CN" sz="1400" kern="100" dirty="0">
                <a:effectLst/>
                <a:latin typeface="Times New Roman" panose="02020603050405020304" pitchFamily="18" charset="0"/>
                <a:ea typeface="宋体" panose="02010600030101010101" pitchFamily="2" charset="-122"/>
              </a:rPr>
              <a:t>abstract: </a:t>
            </a:r>
            <a:r>
              <a:rPr lang="zh-CN" altLang="en-US" sz="1400" kern="100" dirty="0">
                <a:effectLst/>
                <a:latin typeface="Times New Roman" panose="02020603050405020304" pitchFamily="18" charset="0"/>
                <a:ea typeface="宋体" panose="02010600030101010101" pitchFamily="2" charset="-122"/>
              </a:rPr>
              <a:t>说明一个方法是抽象方法，即该方法只有方法说明而没有方法体。抽象方法的实现须由该方法所在类的子类来实现。如果一个类包含一个或多个抽象方法，则该类必须为抽象类。抽象类不能被实例化。例如：</a:t>
            </a:r>
            <a:endParaRPr lang="zh-CN" altLang="en-US"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Times New Roman" panose="02020603050405020304" pitchFamily="18" charset="0"/>
                <a:ea typeface="宋体" panose="02010600030101010101" pitchFamily="2" charset="-122"/>
              </a:rPr>
              <a:t>class Shape{</a:t>
            </a:r>
            <a:endParaRPr lang="en-US"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Times New Roman" panose="02020603050405020304" pitchFamily="18" charset="0"/>
                <a:ea typeface="宋体" panose="02010600030101010101" pitchFamily="2" charset="-122"/>
              </a:rPr>
              <a:t>abstract void draw();</a:t>
            </a:r>
            <a:endParaRPr lang="en-US"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Times New Roman" panose="02020603050405020304" pitchFamily="18" charset="0"/>
                <a:ea typeface="宋体" panose="02010600030101010101" pitchFamily="2" charset="-122"/>
              </a:rPr>
              <a:t>}</a:t>
            </a:r>
            <a:endParaRPr lang="en-US" altLang="zh-CN" sz="1400" kern="100" dirty="0">
              <a:effectLst/>
              <a:latin typeface="Times New Roman" panose="02020603050405020304" pitchFamily="18" charset="0"/>
              <a:ea typeface="宋体" panose="02010600030101010101" pitchFamily="2" charset="-122"/>
            </a:endParaRPr>
          </a:p>
          <a:p>
            <a:pPr algn="just">
              <a:buNone/>
            </a:pPr>
            <a:r>
              <a:rPr lang="zh-CN" altLang="en-US" sz="1400" kern="100" dirty="0">
                <a:effectLst/>
                <a:latin typeface="Times New Roman" panose="02020603050405020304" pitchFamily="18" charset="0"/>
                <a:ea typeface="宋体" panose="02010600030101010101" pitchFamily="2" charset="-122"/>
              </a:rPr>
              <a:t>该例中的说明方法</a:t>
            </a:r>
            <a:r>
              <a:rPr lang="en-US" altLang="zh-CN" sz="1400" kern="100" dirty="0">
                <a:effectLst/>
                <a:latin typeface="Times New Roman" panose="02020603050405020304" pitchFamily="18" charset="0"/>
                <a:ea typeface="宋体" panose="02010600030101010101" pitchFamily="2" charset="-122"/>
              </a:rPr>
              <a:t>draw()</a:t>
            </a:r>
            <a:r>
              <a:rPr lang="zh-CN" altLang="en-US" sz="1400" kern="100" dirty="0">
                <a:effectLst/>
                <a:latin typeface="Times New Roman" panose="02020603050405020304" pitchFamily="18" charset="0"/>
                <a:ea typeface="宋体" panose="02010600030101010101" pitchFamily="2" charset="-122"/>
              </a:rPr>
              <a:t>为抽象方法。</a:t>
            </a:r>
            <a:endParaRPr lang="zh-CN" altLang="en-US" sz="1400" kern="100" dirty="0">
              <a:effectLst/>
              <a:latin typeface="Times New Roman" panose="02020603050405020304" pitchFamily="18" charset="0"/>
              <a:ea typeface="宋体" panose="02010600030101010101" pitchFamily="2" charset="-122"/>
            </a:endParaRPr>
          </a:p>
          <a:p>
            <a:pPr algn="just">
              <a:buNone/>
            </a:pPr>
            <a:r>
              <a:rPr lang="zh-CN" altLang="en-US" sz="1400" kern="100" dirty="0">
                <a:effectLst/>
                <a:latin typeface="Times New Roman" panose="02020603050405020304" pitchFamily="18" charset="0"/>
                <a:ea typeface="宋体" panose="02010600030101010101" pitchFamily="2" charset="-122"/>
              </a:rPr>
              <a:t>●  </a:t>
            </a:r>
            <a:r>
              <a:rPr lang="en-US" altLang="zh-CN" sz="1400" kern="100" dirty="0">
                <a:effectLst/>
                <a:latin typeface="Times New Roman" panose="02020603050405020304" pitchFamily="18" charset="0"/>
                <a:ea typeface="宋体" panose="02010600030101010101" pitchFamily="2" charset="-122"/>
              </a:rPr>
              <a:t>final</a:t>
            </a:r>
            <a:r>
              <a:rPr lang="zh-CN" altLang="en-US" sz="1400" kern="100" dirty="0">
                <a:effectLst/>
                <a:latin typeface="Times New Roman" panose="02020603050405020304" pitchFamily="18" charset="0"/>
                <a:ea typeface="宋体" panose="02010600030101010101" pitchFamily="2" charset="-122"/>
              </a:rPr>
              <a:t>：</a:t>
            </a:r>
            <a:r>
              <a:rPr lang="en-US" altLang="zh-CN" sz="1400" kern="100" dirty="0">
                <a:effectLst/>
                <a:latin typeface="Times New Roman" panose="02020603050405020304" pitchFamily="18" charset="0"/>
                <a:ea typeface="宋体" panose="02010600030101010101" pitchFamily="2" charset="-122"/>
              </a:rPr>
              <a:t>final</a:t>
            </a:r>
            <a:r>
              <a:rPr lang="zh-CN" altLang="en-US" sz="1400" kern="100" dirty="0">
                <a:effectLst/>
                <a:latin typeface="Times New Roman" panose="02020603050405020304" pitchFamily="18" charset="0"/>
                <a:ea typeface="宋体" panose="02010600030101010101" pitchFamily="2" charset="-122"/>
              </a:rPr>
              <a:t>方法类似于常量的定义，它说明一个方法为终极方法，即它不能被子类重载。说明为</a:t>
            </a:r>
            <a:r>
              <a:rPr lang="en-US" altLang="zh-CN" sz="1400" kern="100" dirty="0">
                <a:effectLst/>
                <a:latin typeface="Times New Roman" panose="02020603050405020304" pitchFamily="18" charset="0"/>
                <a:ea typeface="宋体" panose="02010600030101010101" pitchFamily="2" charset="-122"/>
              </a:rPr>
              <a:t>final</a:t>
            </a:r>
            <a:r>
              <a:rPr lang="zh-CN" altLang="en-US" sz="1400" kern="100" dirty="0">
                <a:effectLst/>
                <a:latin typeface="Times New Roman" panose="02020603050405020304" pitchFamily="18" charset="0"/>
                <a:ea typeface="宋体" panose="02010600030101010101" pitchFamily="2" charset="-122"/>
              </a:rPr>
              <a:t>的方法往往与关键字</a:t>
            </a:r>
            <a:r>
              <a:rPr lang="en-US" altLang="zh-CN" sz="1400" kern="100" dirty="0">
                <a:effectLst/>
                <a:latin typeface="Times New Roman" panose="02020603050405020304" pitchFamily="18" charset="0"/>
                <a:ea typeface="宋体" panose="02010600030101010101" pitchFamily="2" charset="-122"/>
              </a:rPr>
              <a:t>private</a:t>
            </a:r>
            <a:r>
              <a:rPr lang="zh-CN" altLang="en-US" sz="1400" kern="100" dirty="0">
                <a:effectLst/>
                <a:latin typeface="Times New Roman" panose="02020603050405020304" pitchFamily="18" charset="0"/>
                <a:ea typeface="宋体" panose="02010600030101010101" pitchFamily="2" charset="-122"/>
              </a:rPr>
              <a:t>一起使用，避免出错。例如：</a:t>
            </a:r>
            <a:endParaRPr lang="zh-CN" altLang="en-US"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Times New Roman" panose="02020603050405020304" pitchFamily="18" charset="0"/>
                <a:ea typeface="宋体" panose="02010600030101010101" pitchFamily="2" charset="-122"/>
              </a:rPr>
              <a:t>...</a:t>
            </a:r>
            <a:endParaRPr lang="en-US"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Times New Roman" panose="02020603050405020304" pitchFamily="18" charset="0"/>
                <a:ea typeface="宋体" panose="02010600030101010101" pitchFamily="2" charset="-122"/>
              </a:rPr>
              <a:t>private final </a:t>
            </a:r>
            <a:r>
              <a:rPr lang="en-US" altLang="zh-CN" sz="1400" kern="100" dirty="0" err="1">
                <a:effectLst/>
                <a:latin typeface="Times New Roman" panose="02020603050405020304" pitchFamily="18" charset="0"/>
                <a:ea typeface="宋体" panose="02010600030101010101" pitchFamily="2" charset="-122"/>
              </a:rPr>
              <a:t>meth_final</a:t>
            </a:r>
            <a:r>
              <a:rPr lang="en-US" altLang="zh-CN" sz="1400" kern="100" dirty="0">
                <a:effectLst/>
                <a:latin typeface="Times New Roman" panose="02020603050405020304" pitchFamily="18" charset="0"/>
                <a:ea typeface="宋体" panose="02010600030101010101" pitchFamily="2" charset="-122"/>
              </a:rPr>
              <a:t>()</a:t>
            </a:r>
            <a:endParaRPr lang="en-US"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Times New Roman" panose="02020603050405020304" pitchFamily="18" charset="0"/>
                <a:ea typeface="宋体" panose="02010600030101010101" pitchFamily="2" charset="-122"/>
              </a:rPr>
              <a:t>{...}</a:t>
            </a:r>
            <a:endParaRPr lang="en-US"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Times New Roman" panose="02020603050405020304" pitchFamily="18" charset="0"/>
                <a:ea typeface="宋体" panose="02010600030101010101" pitchFamily="2" charset="-122"/>
              </a:rPr>
              <a:t>●  native</a:t>
            </a:r>
            <a:r>
              <a:rPr lang="zh-CN" altLang="en-US" sz="1400" kern="100" dirty="0">
                <a:effectLst/>
                <a:latin typeface="Times New Roman" panose="02020603050405020304" pitchFamily="18" charset="0"/>
                <a:ea typeface="宋体" panose="02010600030101010101" pitchFamily="2" charset="-122"/>
              </a:rPr>
              <a:t>、</a:t>
            </a:r>
            <a:r>
              <a:rPr lang="en-US" altLang="zh-CN" sz="1400" kern="100" dirty="0">
                <a:effectLst/>
                <a:latin typeface="Times New Roman" panose="02020603050405020304" pitchFamily="18" charset="0"/>
                <a:ea typeface="宋体" panose="02010600030101010101" pitchFamily="2" charset="-122"/>
              </a:rPr>
              <a:t>synchronized</a:t>
            </a:r>
            <a:r>
              <a:rPr lang="zh-CN" altLang="en-US" sz="1400" kern="100" dirty="0">
                <a:effectLst/>
                <a:latin typeface="Times New Roman" panose="02020603050405020304" pitchFamily="18" charset="0"/>
                <a:ea typeface="宋体" panose="02010600030101010101" pitchFamily="2" charset="-122"/>
              </a:rPr>
              <a:t>：程序中</a:t>
            </a:r>
            <a:r>
              <a:rPr lang="en-US" altLang="zh-CN" sz="1400" kern="100" dirty="0">
                <a:effectLst/>
                <a:latin typeface="Times New Roman" panose="02020603050405020304" pitchFamily="18" charset="0"/>
                <a:ea typeface="宋体" panose="02010600030101010101" pitchFamily="2" charset="-122"/>
              </a:rPr>
              <a:t>native</a:t>
            </a:r>
            <a:r>
              <a:rPr lang="zh-CN" altLang="en-US" sz="1400" kern="100" dirty="0">
                <a:effectLst/>
                <a:latin typeface="Times New Roman" panose="02020603050405020304" pitchFamily="18" charset="0"/>
                <a:ea typeface="宋体" panose="02010600030101010101" pitchFamily="2" charset="-122"/>
              </a:rPr>
              <a:t>指明本方法是用与平台有关的开发语言编写的，也就是说用来把</a:t>
            </a:r>
            <a:r>
              <a:rPr lang="en-US" altLang="zh-CN" sz="1400" kern="100" dirty="0">
                <a:effectLst/>
                <a:latin typeface="Times New Roman" panose="02020603050405020304" pitchFamily="18" charset="0"/>
                <a:ea typeface="宋体" panose="02010600030101010101" pitchFamily="2" charset="-122"/>
              </a:rPr>
              <a:t>Java</a:t>
            </a:r>
            <a:r>
              <a:rPr lang="zh-CN" altLang="en-US" sz="1400" kern="100" dirty="0">
                <a:effectLst/>
                <a:latin typeface="Times New Roman" panose="02020603050405020304" pitchFamily="18" charset="0"/>
                <a:ea typeface="宋体" panose="02010600030101010101" pitchFamily="2" charset="-122"/>
              </a:rPr>
              <a:t>代码和其他语言的代码集成在一起。</a:t>
            </a:r>
            <a:r>
              <a:rPr lang="en-US" altLang="zh-CN" sz="1400" kern="100" dirty="0">
                <a:effectLst/>
                <a:latin typeface="Times New Roman" panose="02020603050405020304" pitchFamily="18" charset="0"/>
                <a:ea typeface="宋体" panose="02010600030101010101" pitchFamily="2" charset="-122"/>
              </a:rPr>
              <a:t>synchronized</a:t>
            </a:r>
            <a:r>
              <a:rPr lang="zh-CN" altLang="en-US" sz="1400" kern="100" dirty="0">
                <a:effectLst/>
                <a:latin typeface="Times New Roman" panose="02020603050405020304" pitchFamily="18" charset="0"/>
                <a:ea typeface="宋体" panose="02010600030101010101" pitchFamily="2" charset="-122"/>
              </a:rPr>
              <a:t>主要用于多线程程序设计，说明某一方法是同步方法，用来控制多个并发线程对共享数据的访问。我们后面在讲线程的时候还要作介绍。</a:t>
            </a:r>
            <a:endParaRPr lang="zh-CN" altLang="en-US" sz="14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371191" y="974436"/>
            <a:ext cx="11449617" cy="5410121"/>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buNone/>
            </a:pPr>
            <a:r>
              <a:rPr lang="zh-CN" altLang="zh-CN" sz="1600" b="1" kern="100" dirty="0">
                <a:effectLst/>
                <a:latin typeface="Times New Roman" panose="02020603050405020304" pitchFamily="18" charset="0"/>
                <a:ea typeface="宋体" panose="02010600030101010101" pitchFamily="2" charset="-122"/>
              </a:rPr>
              <a:t>②方法中参数的使用</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zh-CN" altLang="zh-CN" sz="1600" kern="100" dirty="0">
                <a:effectLst/>
                <a:latin typeface="Times New Roman" panose="02020603050405020304" pitchFamily="18" charset="0"/>
                <a:ea typeface="宋体" panose="02010600030101010101" pitchFamily="2" charset="-122"/>
              </a:rPr>
              <a:t>在方法的声明格式中，需要指明返回值的类型。当一个方法不需要返回值的时候，其类型说明为</a:t>
            </a:r>
            <a:r>
              <a:rPr lang="en-US" altLang="zh-CN" sz="1600" kern="100" dirty="0">
                <a:effectLst/>
                <a:latin typeface="Times New Roman" panose="02020603050405020304" pitchFamily="18" charset="0"/>
                <a:ea typeface="宋体" panose="02010600030101010101" pitchFamily="2" charset="-122"/>
              </a:rPr>
              <a:t>void</a:t>
            </a:r>
            <a:r>
              <a:rPr lang="zh-CN" altLang="zh-CN" sz="1600" kern="100" dirty="0">
                <a:effectLst/>
                <a:latin typeface="Times New Roman" panose="02020603050405020304" pitchFamily="18" charset="0"/>
                <a:ea typeface="宋体" panose="02010600030101010101" pitchFamily="2" charset="-122"/>
              </a:rPr>
              <a:t>，否则方法体中必须包含</a:t>
            </a:r>
            <a:r>
              <a:rPr lang="en-US" altLang="zh-CN" sz="1600" kern="100" dirty="0">
                <a:effectLst/>
                <a:latin typeface="Times New Roman" panose="02020603050405020304" pitchFamily="18" charset="0"/>
                <a:ea typeface="宋体" panose="02010600030101010101" pitchFamily="2" charset="-122"/>
              </a:rPr>
              <a:t>return</a:t>
            </a:r>
            <a:r>
              <a:rPr lang="zh-CN" altLang="zh-CN" sz="1600" kern="100" dirty="0">
                <a:effectLst/>
                <a:latin typeface="Times New Roman" panose="02020603050405020304" pitchFamily="18" charset="0"/>
                <a:ea typeface="宋体" panose="02010600030101010101" pitchFamily="2" charset="-122"/>
              </a:rPr>
              <a:t>语句。返回值既可以是基本数据类型，也可以是复杂数据类型。</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zh-CN" altLang="zh-CN" sz="1600" kern="100" dirty="0">
                <a:effectLst/>
                <a:latin typeface="Times New Roman" panose="02020603050405020304" pitchFamily="18" charset="0"/>
                <a:ea typeface="宋体" panose="02010600030101010101" pitchFamily="2" charset="-122"/>
              </a:rPr>
              <a:t>在</a:t>
            </a:r>
            <a:r>
              <a:rPr lang="en-US" altLang="zh-CN" sz="1600" kern="100" dirty="0">
                <a:effectLst/>
                <a:latin typeface="Times New Roman" panose="02020603050405020304" pitchFamily="18" charset="0"/>
                <a:ea typeface="宋体" panose="02010600030101010101" pitchFamily="2" charset="-122"/>
              </a:rPr>
              <a:t>C</a:t>
            </a:r>
            <a:r>
              <a:rPr lang="zh-CN" altLang="zh-CN" sz="1600" kern="100" dirty="0">
                <a:effectLst/>
                <a:latin typeface="Times New Roman" panose="02020603050405020304" pitchFamily="18" charset="0"/>
                <a:ea typeface="宋体" panose="02010600030101010101" pitchFamily="2" charset="-122"/>
              </a:rPr>
              <a:t>语言、</a:t>
            </a:r>
            <a:r>
              <a:rPr lang="en-US" altLang="zh-CN" sz="1600" kern="100" dirty="0">
                <a:effectLst/>
                <a:latin typeface="Times New Roman" panose="02020603050405020304" pitchFamily="18" charset="0"/>
                <a:ea typeface="宋体" panose="02010600030101010101" pitchFamily="2" charset="-122"/>
              </a:rPr>
              <a:t>PASCAL</a:t>
            </a:r>
            <a:r>
              <a:rPr lang="zh-CN" altLang="zh-CN" sz="1600" kern="100" dirty="0">
                <a:effectLst/>
                <a:latin typeface="Times New Roman" panose="02020603050405020304" pitchFamily="18" charset="0"/>
                <a:ea typeface="宋体" panose="02010600030101010101" pitchFamily="2" charset="-122"/>
              </a:rPr>
              <a:t>语言中，函数、过程的参数都存在值传递</a:t>
            </a:r>
            <a:r>
              <a:rPr lang="en-US" altLang="zh-CN" sz="1600" kern="100" dirty="0">
                <a:effectLst/>
                <a:latin typeface="Times New Roman" panose="02020603050405020304" pitchFamily="18" charset="0"/>
                <a:ea typeface="宋体" panose="02010600030101010101" pitchFamily="2" charset="-122"/>
              </a:rPr>
              <a:t>/</a:t>
            </a:r>
            <a:r>
              <a:rPr lang="zh-CN" altLang="zh-CN" sz="1600" kern="100" dirty="0">
                <a:effectLst/>
                <a:latin typeface="Times New Roman" panose="02020603050405020304" pitchFamily="18" charset="0"/>
                <a:ea typeface="宋体" panose="02010600030101010101" pitchFamily="2" charset="-122"/>
              </a:rPr>
              <a:t>参数传递的问题。比如</a:t>
            </a:r>
            <a:r>
              <a:rPr lang="en-US" altLang="zh-CN" sz="1600" kern="100" dirty="0">
                <a:effectLst/>
                <a:latin typeface="Times New Roman" panose="02020603050405020304" pitchFamily="18" charset="0"/>
                <a:ea typeface="宋体" panose="02010600030101010101" pitchFamily="2" charset="-122"/>
              </a:rPr>
              <a:t>C</a:t>
            </a:r>
            <a:r>
              <a:rPr lang="zh-CN" altLang="zh-CN" sz="1600" kern="100" dirty="0">
                <a:effectLst/>
                <a:latin typeface="Times New Roman" panose="02020603050405020304" pitchFamily="18" charset="0"/>
                <a:ea typeface="宋体" panose="02010600030101010101" pitchFamily="2" charset="-122"/>
              </a:rPr>
              <a:t>语言中如果参数是指针或数组名则为参数传递。我们知道，</a:t>
            </a:r>
            <a:r>
              <a:rPr lang="en-US" altLang="zh-CN" sz="1600" kern="100" dirty="0">
                <a:effectLst/>
                <a:latin typeface="Times New Roman" panose="02020603050405020304" pitchFamily="18" charset="0"/>
                <a:ea typeface="宋体" panose="02010600030101010101" pitchFamily="2" charset="-122"/>
              </a:rPr>
              <a:t>Java</a:t>
            </a:r>
            <a:r>
              <a:rPr lang="zh-CN" altLang="zh-CN" sz="1600" kern="100" dirty="0">
                <a:effectLst/>
                <a:latin typeface="Times New Roman" panose="02020603050405020304" pitchFamily="18" charset="0"/>
                <a:ea typeface="宋体" panose="02010600030101010101" pitchFamily="2" charset="-122"/>
              </a:rPr>
              <a:t>中由于取消了指针，不可能像</a:t>
            </a:r>
            <a:r>
              <a:rPr lang="en-US" altLang="zh-CN" sz="1600" kern="100" dirty="0">
                <a:effectLst/>
                <a:latin typeface="Times New Roman" panose="02020603050405020304" pitchFamily="18" charset="0"/>
                <a:ea typeface="宋体" panose="02010600030101010101" pitchFamily="2" charset="-122"/>
              </a:rPr>
              <a:t>C</a:t>
            </a:r>
            <a:r>
              <a:rPr lang="zh-CN" altLang="zh-CN" sz="1600" kern="100" dirty="0">
                <a:effectLst/>
                <a:latin typeface="Times New Roman" panose="02020603050405020304" pitchFamily="18" charset="0"/>
                <a:ea typeface="宋体" panose="02010600030101010101" pitchFamily="2" charset="-122"/>
              </a:rPr>
              <a:t>一样直接操作内存，但是由于对象的动态联编性，复杂数据类型作参数相当于指针的使用，即参数传递，而基本数据类型作参数传递则相当于值传递。比如下例：</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zh-CN" altLang="zh-CN" sz="1600" kern="100" dirty="0">
                <a:effectLst/>
                <a:latin typeface="Times New Roman" panose="02020603050405020304" pitchFamily="18" charset="0"/>
                <a:ea typeface="宋体" panose="02010600030101010101" pitchFamily="2" charset="-122"/>
              </a:rPr>
              <a:t>例</a:t>
            </a:r>
            <a:r>
              <a:rPr lang="en-US" altLang="zh-CN" sz="1600" kern="100" dirty="0">
                <a:effectLst/>
                <a:latin typeface="Times New Roman" panose="02020603050405020304" pitchFamily="18" charset="0"/>
                <a:ea typeface="宋体" panose="02010600030101010101" pitchFamily="2" charset="-122"/>
              </a:rPr>
              <a:t>3-1 </a:t>
            </a:r>
            <a:r>
              <a:rPr lang="zh-CN" altLang="zh-CN" sz="1600" kern="100" dirty="0">
                <a:effectLst/>
                <a:latin typeface="Times New Roman" panose="02020603050405020304" pitchFamily="18" charset="0"/>
                <a:ea typeface="宋体" panose="02010600030101010101" pitchFamily="2" charset="-122"/>
              </a:rPr>
              <a:t>基本数据类型作参数传递</a:t>
            </a:r>
            <a:endParaRPr lang="zh-CN" altLang="zh-CN" sz="1600" kern="100" dirty="0">
              <a:effectLst/>
              <a:latin typeface="Times New Roman" panose="02020603050405020304" pitchFamily="18" charset="0"/>
              <a:ea typeface="宋体" panose="02010600030101010101" pitchFamily="2" charset="-122"/>
            </a:endParaRPr>
          </a:p>
        </p:txBody>
      </p:sp>
      <p:sp>
        <p:nvSpPr>
          <p:cNvPr id="2" name="文本框 1"/>
          <p:cNvSpPr txBox="1"/>
          <p:nvPr/>
        </p:nvSpPr>
        <p:spPr>
          <a:xfrm>
            <a:off x="493713" y="3962386"/>
            <a:ext cx="4495682" cy="2092881"/>
          </a:xfrm>
          <a:prstGeom prst="rect">
            <a:avLst/>
          </a:prstGeom>
          <a:noFill/>
        </p:spPr>
        <p:txBody>
          <a:bodyPr wrap="square" rtlCol="0">
            <a:spAutoFit/>
          </a:bodyPr>
          <a:lstStyle/>
          <a:p>
            <a:pPr algn="l"/>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swapByValue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swapByValue</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Times New Roman" panose="02020603050405020304" pitchFamily="18" charset="0"/>
              <a:ea typeface="宋体" panose="02010600030101010101" pitchFamily="2" charset="-122"/>
            </a:endParaRPr>
          </a:p>
          <a:p>
            <a:r>
              <a:rPr lang="zh-CN" altLang="en-US" sz="1600" dirty="0"/>
              <a:t> </a:t>
            </a:r>
            <a:endParaRPr lang="zh-CN" altLang="en-US" sz="1600" dirty="0"/>
          </a:p>
        </p:txBody>
      </p:sp>
      <p:sp>
        <p:nvSpPr>
          <p:cNvPr id="5" name="文本框 4"/>
          <p:cNvSpPr txBox="1"/>
          <p:nvPr/>
        </p:nvSpPr>
        <p:spPr>
          <a:xfrm>
            <a:off x="6075163" y="4114782"/>
            <a:ext cx="4571880" cy="1200329"/>
          </a:xfrm>
          <a:prstGeom prst="rect">
            <a:avLst/>
          </a:prstGeom>
          <a:noFill/>
        </p:spPr>
        <p:txBody>
          <a:bodyPr wrap="square" rtlCol="0">
            <a:spAutoFit/>
          </a:bodyPr>
          <a:lstStyle/>
          <a:p>
            <a:pPr algn="l"/>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swap(</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800" kern="100" dirty="0">
              <a:effectLst/>
              <a:latin typeface="Times New Roman" panose="02020603050405020304" pitchFamily="18" charset="0"/>
              <a:ea typeface="宋体" panose="02010600030101010101" pitchFamily="2" charset="-122"/>
            </a:endParaRPr>
          </a:p>
          <a:p>
            <a:pPr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800" kern="100" dirty="0">
              <a:effectLst/>
              <a:latin typeface="Times New Roman" panose="02020603050405020304" pitchFamily="18" charset="0"/>
              <a:ea typeface="宋体" panose="02010600030101010101" pitchFamily="2" charset="-122"/>
            </a:endParaRPr>
          </a:p>
          <a:p>
            <a:pPr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z</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800" kern="100" dirty="0">
              <a:effectLst/>
              <a:latin typeface="Times New Roman" panose="02020603050405020304" pitchFamily="18" charset="0"/>
              <a:ea typeface="宋体" panose="02010600030101010101" pitchFamily="2" charset="-122"/>
            </a:endParaRPr>
          </a:p>
          <a:p>
            <a:pPr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371191" y="974436"/>
            <a:ext cx="11449617" cy="5410121"/>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buNone/>
            </a:pPr>
            <a:r>
              <a:rPr lang="en-US" altLang="zh-CN" sz="1400" kern="100" dirty="0">
                <a:effectLst/>
                <a:latin typeface="Times New Roman" panose="02020603050405020304" pitchFamily="18" charset="0"/>
                <a:ea typeface="宋体" panose="02010600030101010101" pitchFamily="2" charset="-122"/>
              </a:rPr>
              <a:t>public static void main(String </a:t>
            </a:r>
            <a:r>
              <a:rPr lang="en-US" altLang="zh-CN" sz="1400" kern="100" dirty="0" err="1">
                <a:effectLst/>
                <a:latin typeface="Times New Roman" panose="02020603050405020304" pitchFamily="18" charset="0"/>
                <a:ea typeface="宋体" panose="02010600030101010101" pitchFamily="2" charset="-122"/>
              </a:rPr>
              <a:t>args</a:t>
            </a:r>
            <a:r>
              <a:rPr lang="en-US" altLang="zh-CN" sz="1400" kern="100" dirty="0">
                <a:effectLst/>
                <a:latin typeface="Times New Roman" panose="02020603050405020304" pitchFamily="18" charset="0"/>
                <a:ea typeface="宋体" panose="02010600030101010101" pitchFamily="2" charset="-122"/>
              </a:rPr>
              <a:t>[]) {</a:t>
            </a:r>
            <a:endParaRPr lang="en-US"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Times New Roman" panose="02020603050405020304" pitchFamily="18" charset="0"/>
                <a:ea typeface="宋体" panose="02010600030101010101" pitchFamily="2" charset="-122"/>
              </a:rPr>
              <a:t>		</a:t>
            </a:r>
            <a:r>
              <a:rPr lang="en-US" altLang="zh-CN" sz="1400" kern="100" dirty="0" err="1">
                <a:effectLst/>
                <a:latin typeface="Times New Roman" panose="02020603050405020304" pitchFamily="18" charset="0"/>
                <a:ea typeface="宋体" panose="02010600030101010101" pitchFamily="2" charset="-122"/>
              </a:rPr>
              <a:t>swapByValue</a:t>
            </a:r>
            <a:r>
              <a:rPr lang="en-US" altLang="zh-CN" sz="1400" kern="100" dirty="0">
                <a:effectLst/>
                <a:latin typeface="Times New Roman" panose="02020603050405020304" pitchFamily="18" charset="0"/>
                <a:ea typeface="宋体" panose="02010600030101010101" pitchFamily="2" charset="-122"/>
              </a:rPr>
              <a:t> s= new </a:t>
            </a:r>
            <a:r>
              <a:rPr lang="en-US" altLang="zh-CN" sz="1400" kern="100" dirty="0" err="1">
                <a:effectLst/>
                <a:latin typeface="Times New Roman" panose="02020603050405020304" pitchFamily="18" charset="0"/>
                <a:ea typeface="宋体" panose="02010600030101010101" pitchFamily="2" charset="-122"/>
              </a:rPr>
              <a:t>swapByValue</a:t>
            </a:r>
            <a:r>
              <a:rPr lang="en-US" altLang="zh-CN" sz="1400" kern="100" dirty="0">
                <a:effectLst/>
                <a:latin typeface="Times New Roman" panose="02020603050405020304" pitchFamily="18" charset="0"/>
                <a:ea typeface="宋体" panose="02010600030101010101" pitchFamily="2" charset="-122"/>
              </a:rPr>
              <a:t> (3,4);</a:t>
            </a:r>
            <a:endParaRPr lang="en-US"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Times New Roman" panose="02020603050405020304" pitchFamily="18" charset="0"/>
                <a:ea typeface="宋体" panose="02010600030101010101" pitchFamily="2" charset="-122"/>
              </a:rPr>
              <a:t>		</a:t>
            </a:r>
            <a:r>
              <a:rPr lang="en-US" altLang="zh-CN" sz="1400" kern="100" dirty="0" err="1">
                <a:effectLst/>
                <a:latin typeface="Times New Roman" panose="02020603050405020304" pitchFamily="18" charset="0"/>
                <a:ea typeface="宋体" panose="02010600030101010101" pitchFamily="2" charset="-122"/>
              </a:rPr>
              <a:t>System.out.println</a:t>
            </a:r>
            <a:r>
              <a:rPr lang="en-US" altLang="zh-CN" sz="1400" kern="100" dirty="0">
                <a:effectLst/>
                <a:latin typeface="Times New Roman" panose="02020603050405020304" pitchFamily="18" charset="0"/>
                <a:ea typeface="宋体" panose="02010600030101010101" pitchFamily="2" charset="-122"/>
              </a:rPr>
              <a:t>("Before swap: x= "+</a:t>
            </a:r>
            <a:r>
              <a:rPr lang="en-US" altLang="zh-CN" sz="1400" kern="100" dirty="0" err="1">
                <a:effectLst/>
                <a:latin typeface="Times New Roman" panose="02020603050405020304" pitchFamily="18" charset="0"/>
                <a:ea typeface="宋体" panose="02010600030101010101" pitchFamily="2" charset="-122"/>
              </a:rPr>
              <a:t>s.x</a:t>
            </a:r>
            <a:r>
              <a:rPr lang="en-US" altLang="zh-CN" sz="1400" kern="100" dirty="0">
                <a:effectLst/>
                <a:latin typeface="Times New Roman" panose="02020603050405020304" pitchFamily="18" charset="0"/>
                <a:ea typeface="宋体" panose="02010600030101010101" pitchFamily="2" charset="-122"/>
              </a:rPr>
              <a:t>+" y= "+</a:t>
            </a:r>
            <a:r>
              <a:rPr lang="en-US" altLang="zh-CN" sz="1400" kern="100" dirty="0" err="1">
                <a:effectLst/>
                <a:latin typeface="Times New Roman" panose="02020603050405020304" pitchFamily="18" charset="0"/>
                <a:ea typeface="宋体" panose="02010600030101010101" pitchFamily="2" charset="-122"/>
              </a:rPr>
              <a:t>s.y</a:t>
            </a:r>
            <a:r>
              <a:rPr lang="en-US" altLang="zh-CN" sz="1400" kern="100" dirty="0">
                <a:effectLst/>
                <a:latin typeface="Times New Roman" panose="02020603050405020304" pitchFamily="18" charset="0"/>
                <a:ea typeface="宋体" panose="02010600030101010101" pitchFamily="2" charset="-122"/>
              </a:rPr>
              <a:t>);</a:t>
            </a:r>
            <a:endParaRPr lang="en-US"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Times New Roman" panose="02020603050405020304" pitchFamily="18" charset="0"/>
                <a:ea typeface="宋体" panose="02010600030101010101" pitchFamily="2" charset="-122"/>
              </a:rPr>
              <a:t>		</a:t>
            </a:r>
            <a:r>
              <a:rPr lang="en-US" altLang="zh-CN" sz="1400" kern="100" dirty="0" err="1">
                <a:effectLst/>
                <a:latin typeface="Times New Roman" panose="02020603050405020304" pitchFamily="18" charset="0"/>
                <a:ea typeface="宋体" panose="02010600030101010101" pitchFamily="2" charset="-122"/>
              </a:rPr>
              <a:t>s.swap</a:t>
            </a:r>
            <a:r>
              <a:rPr lang="en-US" altLang="zh-CN" sz="1400" kern="100" dirty="0">
                <a:effectLst/>
                <a:latin typeface="Times New Roman" panose="02020603050405020304" pitchFamily="18" charset="0"/>
                <a:ea typeface="宋体" panose="02010600030101010101" pitchFamily="2" charset="-122"/>
              </a:rPr>
              <a:t>(</a:t>
            </a:r>
            <a:r>
              <a:rPr lang="en-US" altLang="zh-CN" sz="1400" kern="100" dirty="0" err="1">
                <a:effectLst/>
                <a:latin typeface="Times New Roman" panose="02020603050405020304" pitchFamily="18" charset="0"/>
                <a:ea typeface="宋体" panose="02010600030101010101" pitchFamily="2" charset="-122"/>
              </a:rPr>
              <a:t>s.x,s.y</a:t>
            </a:r>
            <a:r>
              <a:rPr lang="en-US" altLang="zh-CN" sz="1400" kern="100" dirty="0">
                <a:effectLst/>
                <a:latin typeface="Times New Roman" panose="02020603050405020304" pitchFamily="18" charset="0"/>
                <a:ea typeface="宋体" panose="02010600030101010101" pitchFamily="2" charset="-122"/>
              </a:rPr>
              <a:t>);</a:t>
            </a:r>
            <a:endParaRPr lang="en-US"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Times New Roman" panose="02020603050405020304" pitchFamily="18" charset="0"/>
                <a:ea typeface="宋体" panose="02010600030101010101" pitchFamily="2" charset="-122"/>
              </a:rPr>
              <a:t>		</a:t>
            </a:r>
            <a:r>
              <a:rPr lang="en-US" altLang="zh-CN" sz="1400" kern="100" dirty="0" err="1">
                <a:effectLst/>
                <a:latin typeface="Times New Roman" panose="02020603050405020304" pitchFamily="18" charset="0"/>
                <a:ea typeface="宋体" panose="02010600030101010101" pitchFamily="2" charset="-122"/>
              </a:rPr>
              <a:t>System.out.println</a:t>
            </a:r>
            <a:r>
              <a:rPr lang="en-US" altLang="zh-CN" sz="1400" kern="100" dirty="0">
                <a:effectLst/>
                <a:latin typeface="Times New Roman" panose="02020603050405020304" pitchFamily="18" charset="0"/>
                <a:ea typeface="宋体" panose="02010600030101010101" pitchFamily="2" charset="-122"/>
              </a:rPr>
              <a:t>("After swap: x= "+</a:t>
            </a:r>
            <a:r>
              <a:rPr lang="en-US" altLang="zh-CN" sz="1400" kern="100" dirty="0" err="1">
                <a:effectLst/>
                <a:latin typeface="Times New Roman" panose="02020603050405020304" pitchFamily="18" charset="0"/>
                <a:ea typeface="宋体" panose="02010600030101010101" pitchFamily="2" charset="-122"/>
              </a:rPr>
              <a:t>s.x</a:t>
            </a:r>
            <a:r>
              <a:rPr lang="en-US" altLang="zh-CN" sz="1400" kern="100" dirty="0">
                <a:effectLst/>
                <a:latin typeface="Times New Roman" panose="02020603050405020304" pitchFamily="18" charset="0"/>
                <a:ea typeface="宋体" panose="02010600030101010101" pitchFamily="2" charset="-122"/>
              </a:rPr>
              <a:t>+" y= "+</a:t>
            </a:r>
            <a:r>
              <a:rPr lang="en-US" altLang="zh-CN" sz="1400" kern="100" dirty="0" err="1">
                <a:effectLst/>
                <a:latin typeface="Times New Roman" panose="02020603050405020304" pitchFamily="18" charset="0"/>
                <a:ea typeface="宋体" panose="02010600030101010101" pitchFamily="2" charset="-122"/>
              </a:rPr>
              <a:t>s.y</a:t>
            </a:r>
            <a:r>
              <a:rPr lang="en-US" altLang="zh-CN" sz="1400" kern="100" dirty="0">
                <a:effectLst/>
                <a:latin typeface="Times New Roman" panose="02020603050405020304" pitchFamily="18" charset="0"/>
                <a:ea typeface="宋体" panose="02010600030101010101" pitchFamily="2" charset="-122"/>
              </a:rPr>
              <a:t>);</a:t>
            </a:r>
            <a:endParaRPr lang="en-US"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Times New Roman" panose="02020603050405020304" pitchFamily="18" charset="0"/>
                <a:ea typeface="宋体" panose="02010600030101010101" pitchFamily="2" charset="-122"/>
              </a:rPr>
              <a:t>}</a:t>
            </a:r>
            <a:endParaRPr lang="en-US"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Times New Roman" panose="02020603050405020304" pitchFamily="18" charset="0"/>
                <a:ea typeface="宋体" panose="02010600030101010101" pitchFamily="2" charset="-122"/>
              </a:rPr>
              <a:t>}</a:t>
            </a:r>
            <a:endParaRPr lang="en-US" altLang="zh-CN" sz="1400" kern="100" dirty="0">
              <a:effectLst/>
              <a:latin typeface="Times New Roman" panose="02020603050405020304" pitchFamily="18" charset="0"/>
              <a:ea typeface="宋体" panose="02010600030101010101" pitchFamily="2" charset="-122"/>
            </a:endParaRPr>
          </a:p>
          <a:p>
            <a:pPr algn="just">
              <a:buNone/>
            </a:pPr>
            <a:r>
              <a:rPr lang="zh-CN" altLang="zh-CN" sz="1200" kern="100" dirty="0">
                <a:effectLst/>
                <a:latin typeface="Times New Roman" panose="02020603050405020304" pitchFamily="18" charset="0"/>
                <a:ea typeface="宋体" panose="02010600030101010101" pitchFamily="2" charset="-122"/>
              </a:rPr>
              <a:t>运行结果如图</a:t>
            </a:r>
            <a:r>
              <a:rPr lang="en-US" altLang="zh-CN" sz="1200" kern="100" dirty="0">
                <a:effectLst/>
                <a:latin typeface="Times New Roman" panose="02020603050405020304" pitchFamily="18" charset="0"/>
                <a:ea typeface="宋体" panose="02010600030101010101" pitchFamily="2" charset="-122"/>
              </a:rPr>
              <a:t>3-4</a:t>
            </a:r>
            <a:r>
              <a:rPr lang="zh-CN" altLang="zh-CN" sz="1200" kern="100" dirty="0">
                <a:effectLst/>
                <a:latin typeface="Times New Roman" panose="02020603050405020304" pitchFamily="18" charset="0"/>
                <a:ea typeface="宋体" panose="02010600030101010101" pitchFamily="2" charset="-122"/>
              </a:rPr>
              <a:t>所示。</a:t>
            </a:r>
            <a:endParaRPr lang="zh-CN" altLang="zh-CN" sz="1200" kern="100" dirty="0">
              <a:effectLst/>
              <a:latin typeface="Times New Roman" panose="02020603050405020304" pitchFamily="18" charset="0"/>
              <a:ea typeface="宋体" panose="02010600030101010101" pitchFamily="2" charset="-122"/>
            </a:endParaRPr>
          </a:p>
          <a:p>
            <a:pPr algn="just">
              <a:buNone/>
            </a:pPr>
            <a:endParaRPr lang="en-US" altLang="zh-CN" sz="1400" kern="100" dirty="0">
              <a:effectLst/>
              <a:latin typeface="Times New Roman" panose="02020603050405020304" pitchFamily="18" charset="0"/>
              <a:ea typeface="宋体" panose="02010600030101010101" pitchFamily="2" charset="-122"/>
            </a:endParaRPr>
          </a:p>
        </p:txBody>
      </p:sp>
      <p:pic>
        <p:nvPicPr>
          <p:cNvPr id="6" name="图片 5" descr="CT59@{~}_T66$LG4]8{GN_W"/>
          <p:cNvPicPr/>
          <p:nvPr/>
        </p:nvPicPr>
        <p:blipFill>
          <a:blip r:embed="rId1"/>
          <a:stretch>
            <a:fillRect/>
          </a:stretch>
        </p:blipFill>
        <p:spPr>
          <a:xfrm>
            <a:off x="1600318" y="4190967"/>
            <a:ext cx="6553028" cy="685782"/>
          </a:xfrm>
          <a:prstGeom prst="rect">
            <a:avLst/>
          </a:prstGeom>
          <a:noFill/>
          <a:ln>
            <a:noFill/>
          </a:ln>
        </p:spPr>
      </p:pic>
      <p:sp>
        <p:nvSpPr>
          <p:cNvPr id="9" name="文本框 8"/>
          <p:cNvSpPr txBox="1"/>
          <p:nvPr/>
        </p:nvSpPr>
        <p:spPr>
          <a:xfrm>
            <a:off x="3124278" y="5198822"/>
            <a:ext cx="2362218" cy="314125"/>
          </a:xfrm>
          <a:prstGeom prst="rect">
            <a:avLst/>
          </a:prstGeom>
          <a:noFill/>
        </p:spPr>
        <p:txBody>
          <a:bodyPr wrap="square">
            <a:spAutoFit/>
          </a:bodyPr>
          <a:lstStyle/>
          <a:p>
            <a:pPr indent="266700" algn="ctr">
              <a:lnSpc>
                <a:spcPct val="150000"/>
              </a:lnSpc>
            </a:pPr>
            <a:r>
              <a:rPr lang="zh-CN" altLang="zh-CN" sz="1100" kern="100" dirty="0">
                <a:effectLst/>
                <a:latin typeface="Times New Roman" panose="02020603050405020304" pitchFamily="18" charset="0"/>
                <a:ea typeface="宋体" panose="02010600030101010101" pitchFamily="2" charset="-122"/>
              </a:rPr>
              <a:t>图</a:t>
            </a:r>
            <a:r>
              <a:rPr lang="en-US" altLang="zh-CN" sz="1100" kern="100" dirty="0">
                <a:effectLst/>
                <a:latin typeface="Times New Roman" panose="02020603050405020304" pitchFamily="18" charset="0"/>
                <a:ea typeface="宋体" panose="02010600030101010101" pitchFamily="2" charset="-122"/>
              </a:rPr>
              <a:t>3-4</a:t>
            </a:r>
            <a:r>
              <a:rPr lang="zh-CN" altLang="zh-CN" sz="1100" kern="100" dirty="0">
                <a:effectLst/>
                <a:latin typeface="Times New Roman" panose="02020603050405020304" pitchFamily="18" charset="0"/>
                <a:ea typeface="宋体" panose="02010600030101010101" pitchFamily="2" charset="-122"/>
              </a:rPr>
              <a:t>运行结果图</a:t>
            </a:r>
            <a:endParaRPr lang="zh-CN" altLang="zh-CN" sz="11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7" name="文本框 6"/>
          <p:cNvSpPr txBox="1"/>
          <p:nvPr/>
        </p:nvSpPr>
        <p:spPr>
          <a:xfrm>
            <a:off x="685942" y="1140358"/>
            <a:ext cx="9829542" cy="1477328"/>
          </a:xfrm>
          <a:prstGeom prst="rect">
            <a:avLst/>
          </a:prstGeom>
          <a:noFill/>
        </p:spPr>
        <p:txBody>
          <a:bodyPr wrap="square">
            <a:spAutoFit/>
          </a:bodyPr>
          <a:lstStyle/>
          <a:p>
            <a:pPr indent="266700"/>
            <a:r>
              <a:rPr lang="zh-CN" altLang="zh-CN" sz="1800" kern="100" dirty="0">
                <a:effectLst/>
                <a:latin typeface="Times New Roman" panose="02020603050405020304" pitchFamily="18" charset="0"/>
                <a:ea typeface="宋体" panose="02010600030101010101" pitchFamily="2" charset="-122"/>
              </a:rPr>
              <a:t>前面我们多次提到过对类、变量及方法的访问控制属性，比如有：</a:t>
            </a:r>
            <a:r>
              <a:rPr lang="en-US" altLang="zh-CN" sz="1800" kern="100" dirty="0">
                <a:effectLst/>
                <a:latin typeface="Times New Roman" panose="02020603050405020304" pitchFamily="18" charset="0"/>
                <a:ea typeface="宋体" panose="02010600030101010101" pitchFamily="2" charset="-122"/>
              </a:rPr>
              <a:t>private</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friendly</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protected</a:t>
            </a:r>
            <a:r>
              <a:rPr lang="zh-CN" altLang="zh-CN" sz="1800" kern="100" dirty="0">
                <a:effectLst/>
                <a:latin typeface="Times New Roman" panose="02020603050405020304" pitchFamily="18" charset="0"/>
                <a:ea typeface="宋体" panose="02010600030101010101" pitchFamily="2" charset="-122"/>
              </a:rPr>
              <a:t>及</a:t>
            </a:r>
            <a:r>
              <a:rPr lang="en-US" altLang="zh-CN" sz="1800" kern="100" dirty="0">
                <a:effectLst/>
                <a:latin typeface="Times New Roman" panose="02020603050405020304" pitchFamily="18" charset="0"/>
                <a:ea typeface="宋体" panose="02010600030101010101" pitchFamily="2" charset="-122"/>
              </a:rPr>
              <a:t>public</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中最低访问控制范围是类的级别，与之对应也分为四种：同一个类、同一个包、不同包的子类及不同包的非子类。表</a:t>
            </a:r>
            <a:r>
              <a:rPr lang="en-US" altLang="zh-CN" sz="1800" kern="100" dirty="0">
                <a:effectLst/>
                <a:latin typeface="Times New Roman" panose="02020603050405020304" pitchFamily="18" charset="0"/>
                <a:ea typeface="宋体" panose="02010600030101010101" pitchFamily="2" charset="-122"/>
              </a:rPr>
              <a:t>3-3</a:t>
            </a:r>
            <a:r>
              <a:rPr lang="zh-CN" altLang="zh-CN" sz="1800" kern="100" dirty="0">
                <a:effectLst/>
                <a:latin typeface="Times New Roman" panose="02020603050405020304" pitchFamily="18" charset="0"/>
                <a:ea typeface="宋体" panose="02010600030101010101" pitchFamily="2" charset="-122"/>
              </a:rPr>
              <a:t>给出了每一种访问指示的访问等级。</a:t>
            </a:r>
            <a:endParaRPr lang="en-US" altLang="zh-CN" sz="1800" kern="100" dirty="0">
              <a:effectLst/>
              <a:latin typeface="Times New Roman" panose="02020603050405020304" pitchFamily="18" charset="0"/>
              <a:ea typeface="宋体" panose="02010600030101010101" pitchFamily="2" charset="-122"/>
            </a:endParaRPr>
          </a:p>
          <a:p>
            <a:pPr indent="266700"/>
            <a:endParaRPr lang="zh-CN" altLang="zh-CN" sz="1800" kern="100" dirty="0">
              <a:effectLst/>
              <a:latin typeface="Times New Roman" panose="02020603050405020304" pitchFamily="18" charset="0"/>
              <a:ea typeface="宋体" panose="02010600030101010101" pitchFamily="2" charset="-122"/>
            </a:endParaRPr>
          </a:p>
          <a:p>
            <a:pPr indent="266700" algn="ctr"/>
            <a:r>
              <a:rPr lang="zh-CN" altLang="zh-CN" sz="1800" kern="100" dirty="0">
                <a:effectLst/>
                <a:latin typeface="Times New Roman" panose="02020603050405020304" pitchFamily="18" charset="0"/>
                <a:ea typeface="宋体" panose="02010600030101010101" pitchFamily="2" charset="-122"/>
              </a:rPr>
              <a:t>表</a:t>
            </a:r>
            <a:r>
              <a:rPr lang="en-US" altLang="zh-CN" sz="1800" kern="100" dirty="0">
                <a:effectLst/>
                <a:latin typeface="Times New Roman" panose="02020603050405020304" pitchFamily="18" charset="0"/>
                <a:ea typeface="宋体" panose="02010600030101010101" pitchFamily="2" charset="-122"/>
              </a:rPr>
              <a:t>3-3  </a:t>
            </a:r>
            <a:r>
              <a:rPr lang="zh-CN" altLang="zh-CN" sz="1800" kern="100" dirty="0">
                <a:effectLst/>
                <a:latin typeface="Times New Roman" panose="02020603050405020304" pitchFamily="18" charset="0"/>
                <a:ea typeface="宋体" panose="02010600030101010101" pitchFamily="2" charset="-122"/>
              </a:rPr>
              <a:t>访问控制权限表</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5" name="表格 4"/>
          <p:cNvGraphicFramePr>
            <a:graphicFrameLocks noGrp="1"/>
          </p:cNvGraphicFramePr>
          <p:nvPr/>
        </p:nvGraphicFramePr>
        <p:xfrm>
          <a:off x="3043568" y="2723571"/>
          <a:ext cx="5114290" cy="800100"/>
        </p:xfrm>
        <a:graphic>
          <a:graphicData uri="http://schemas.openxmlformats.org/drawingml/2006/table">
            <a:tbl>
              <a:tblPr firstRow="1" firstCol="1" bandRow="1"/>
              <a:tblGrid>
                <a:gridCol w="1022350"/>
                <a:gridCol w="1022985"/>
                <a:gridCol w="1022985"/>
                <a:gridCol w="1022985"/>
                <a:gridCol w="1022985"/>
              </a:tblGrid>
              <a:tr h="0">
                <a:tc>
                  <a:txBody>
                    <a:bodyPr/>
                    <a:lstStyle/>
                    <a:p>
                      <a:pPr algn="ctr"/>
                      <a:r>
                        <a:rPr lang="zh-CN" sz="1050" kern="10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访问指示</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zh-CN" sz="1050" kern="10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类</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zh-CN" sz="1050" kern="10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子类</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zh-CN" sz="1050" kern="10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包</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zh-CN" sz="1050" kern="10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所有</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r>
                        <a:rPr lang="en-US" sz="1050" kern="100">
                          <a:solidFill>
                            <a:srgbClr val="000000"/>
                          </a:solidFill>
                          <a:effectLst/>
                          <a:latin typeface="Times New Roman" panose="02020603050405020304" pitchFamily="18" charset="0"/>
                          <a:ea typeface="宋体" panose="02010600030101010101" pitchFamily="2" charset="-122"/>
                        </a:rPr>
                        <a:t>private</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zh-CN" sz="105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050" kern="100">
                          <a:effectLst/>
                          <a:latin typeface="Times New Roman" panose="02020603050405020304" pitchFamily="18" charset="0"/>
                          <a:ea typeface="宋体" panose="02010600030101010101" pitchFamily="2" charset="-122"/>
                        </a:rPr>
                        <a:t> </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050" kern="100">
                          <a:effectLst/>
                          <a:latin typeface="Times New Roman" panose="02020603050405020304" pitchFamily="18" charset="0"/>
                          <a:ea typeface="宋体" panose="02010600030101010101" pitchFamily="2" charset="-122"/>
                        </a:rPr>
                        <a:t> </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050" kern="100">
                          <a:effectLst/>
                          <a:latin typeface="Times New Roman" panose="02020603050405020304" pitchFamily="18" charset="0"/>
                          <a:ea typeface="宋体" panose="02010600030101010101" pitchFamily="2" charset="-122"/>
                        </a:rPr>
                        <a:t> </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r>
                        <a:rPr lang="en-US" sz="1050" kern="100">
                          <a:solidFill>
                            <a:srgbClr val="000000"/>
                          </a:solidFill>
                          <a:effectLst/>
                          <a:latin typeface="Times New Roman" panose="02020603050405020304" pitchFamily="18" charset="0"/>
                          <a:ea typeface="宋体" panose="02010600030101010101" pitchFamily="2" charset="-122"/>
                        </a:rPr>
                        <a:t>protected</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zh-CN" sz="1050" kern="10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zh-CN" sz="1050" kern="10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zh-CN" sz="1050" kern="10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050" kern="100">
                          <a:effectLst/>
                          <a:latin typeface="Times New Roman" panose="02020603050405020304" pitchFamily="18" charset="0"/>
                          <a:ea typeface="宋体" panose="02010600030101010101" pitchFamily="2" charset="-122"/>
                        </a:rPr>
                        <a:t> </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r>
                        <a:rPr lang="en-US" sz="1050" kern="100">
                          <a:solidFill>
                            <a:srgbClr val="000000"/>
                          </a:solidFill>
                          <a:effectLst/>
                          <a:latin typeface="Times New Roman" panose="02020603050405020304" pitchFamily="18" charset="0"/>
                          <a:ea typeface="宋体" panose="02010600030101010101" pitchFamily="2" charset="-122"/>
                        </a:rPr>
                        <a:t>public</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zh-CN" sz="1050" kern="10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zh-CN" sz="1050" kern="10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zh-CN" sz="1050" kern="10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zh-CN" sz="1050" kern="10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gn="ctr"/>
                      <a:r>
                        <a:rPr lang="en-US" sz="1050" kern="100">
                          <a:solidFill>
                            <a:srgbClr val="000000"/>
                          </a:solidFill>
                          <a:effectLst/>
                          <a:latin typeface="Times New Roman" panose="02020603050405020304" pitchFamily="18" charset="0"/>
                          <a:ea typeface="宋体" panose="02010600030101010101" pitchFamily="2" charset="-122"/>
                        </a:rPr>
                        <a:t>friendly</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zh-CN" sz="1050" kern="10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050" kern="100">
                          <a:effectLst/>
                          <a:latin typeface="Times New Roman" panose="02020603050405020304" pitchFamily="18" charset="0"/>
                          <a:ea typeface="宋体" panose="02010600030101010101" pitchFamily="2" charset="-122"/>
                        </a:rPr>
                        <a:t> </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zh-CN" sz="1050" kern="10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050" kern="100" dirty="0">
                          <a:effectLst/>
                          <a:latin typeface="Times New Roman" panose="02020603050405020304" pitchFamily="18" charset="0"/>
                          <a:ea typeface="宋体" panose="02010600030101010101" pitchFamily="2" charset="-122"/>
                        </a:rPr>
                        <a:t> </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2" name="文本框 11"/>
          <p:cNvSpPr txBox="1"/>
          <p:nvPr/>
        </p:nvSpPr>
        <p:spPr>
          <a:xfrm>
            <a:off x="762140" y="3809990"/>
            <a:ext cx="10743918" cy="1200329"/>
          </a:xfrm>
          <a:prstGeom prst="rect">
            <a:avLst/>
          </a:prstGeom>
          <a:noFill/>
        </p:spPr>
        <p:txBody>
          <a:bodyPr wrap="square">
            <a:spAutoFit/>
          </a:bodyPr>
          <a:lstStyle/>
          <a:p>
            <a:pPr indent="266700" algn="just"/>
            <a:r>
              <a:rPr lang="zh-CN" altLang="zh-CN" sz="1800" kern="100" dirty="0">
                <a:effectLst/>
                <a:latin typeface="Times New Roman" panose="02020603050405020304" pitchFamily="18" charset="0"/>
                <a:ea typeface="宋体" panose="02010600030101010101" pitchFamily="2" charset="-122"/>
              </a:rPr>
              <a:t>表</a:t>
            </a:r>
            <a:r>
              <a:rPr lang="en-US" altLang="zh-CN" sz="1800" kern="100" dirty="0">
                <a:effectLst/>
                <a:latin typeface="Times New Roman" panose="02020603050405020304" pitchFamily="18" charset="0"/>
                <a:ea typeface="宋体" panose="02010600030101010101" pitchFamily="2" charset="-122"/>
              </a:rPr>
              <a:t>3-3</a:t>
            </a:r>
            <a:r>
              <a:rPr lang="zh-CN" altLang="zh-CN" sz="1800" kern="100" dirty="0">
                <a:effectLst/>
                <a:latin typeface="Times New Roman" panose="02020603050405020304" pitchFamily="18" charset="0"/>
                <a:ea typeface="宋体" panose="02010600030101010101" pitchFamily="2" charset="-122"/>
              </a:rPr>
              <a:t>中，第二列给出了是否类本身可以访问它的成员</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从上表可以知道，类总是可以访问它自己的成员</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；第三列给出了是否类的子类可以访问它的成员；第四列给出了是否在相同包中的类可以访问该类成员；第五列给出了是否所有的类可以访问该类成员。</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类的访问控制权限只能为</a:t>
            </a:r>
            <a:r>
              <a:rPr lang="en-US" altLang="zh-CN" sz="1800" kern="100" dirty="0">
                <a:effectLst/>
                <a:latin typeface="Times New Roman" panose="02020603050405020304" pitchFamily="18" charset="0"/>
                <a:ea typeface="宋体" panose="02010600030101010101" pitchFamily="2" charset="-122"/>
              </a:rPr>
              <a:t>public</a:t>
            </a:r>
            <a:r>
              <a:rPr lang="zh-CN" altLang="zh-CN" sz="1800" kern="100" dirty="0">
                <a:effectLst/>
                <a:latin typeface="Times New Roman" panose="02020603050405020304" pitchFamily="18" charset="0"/>
                <a:ea typeface="宋体" panose="02010600030101010101" pitchFamily="2" charset="-122"/>
              </a:rPr>
              <a:t>和</a:t>
            </a:r>
            <a:r>
              <a:rPr lang="en-US" altLang="zh-CN" sz="1800" kern="100" dirty="0">
                <a:effectLst/>
                <a:latin typeface="Times New Roman" panose="02020603050405020304" pitchFamily="18" charset="0"/>
                <a:ea typeface="宋体" panose="02010600030101010101" pitchFamily="2" charset="-122"/>
              </a:rPr>
              <a:t>friendly</a:t>
            </a:r>
            <a:r>
              <a:rPr lang="zh-CN" altLang="zh-CN" sz="1800" kern="100" dirty="0">
                <a:effectLst/>
                <a:latin typeface="Times New Roman" panose="02020603050405020304" pitchFamily="18" charset="0"/>
                <a:ea typeface="宋体" panose="02010600030101010101" pitchFamily="2" charset="-122"/>
              </a:rPr>
              <a:t>，变量和方法的访问控制可以为上面四种的任何一种。</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7" name="文本框 6"/>
          <p:cNvSpPr txBox="1"/>
          <p:nvPr/>
        </p:nvSpPr>
        <p:spPr>
          <a:xfrm>
            <a:off x="685941" y="1140358"/>
            <a:ext cx="10893425" cy="4247317"/>
          </a:xfrm>
          <a:prstGeom prst="rect">
            <a:avLst/>
          </a:prstGeom>
          <a:noFill/>
        </p:spPr>
        <p:txBody>
          <a:bodyPr wrap="square">
            <a:spAutoFit/>
          </a:bodyPr>
          <a:lstStyle/>
          <a:p>
            <a:pPr indent="266700" algn="just"/>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  private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private</a:t>
            </a:r>
            <a:r>
              <a:rPr lang="zh-CN" altLang="zh-CN" sz="1800" kern="100" dirty="0">
                <a:effectLst/>
                <a:latin typeface="Times New Roman" panose="02020603050405020304" pitchFamily="18" charset="0"/>
                <a:ea typeface="宋体" panose="02010600030101010101" pitchFamily="2" charset="-122"/>
              </a:rPr>
              <a:t>成员只能被它所定义的类或类的不同对象所访问。外部访问这个变量就会出错，因为如果</a:t>
            </a:r>
            <a:r>
              <a:rPr lang="en-US" altLang="zh-CN" sz="1800" kern="100" dirty="0">
                <a:effectLst/>
                <a:latin typeface="Times New Roman" panose="02020603050405020304" pitchFamily="18" charset="0"/>
                <a:ea typeface="宋体" panose="02010600030101010101" pitchFamily="2" charset="-122"/>
              </a:rPr>
              <a:t>private</a:t>
            </a:r>
            <a:r>
              <a:rPr lang="zh-CN" altLang="zh-CN" sz="1800" kern="100" dirty="0">
                <a:effectLst/>
                <a:latin typeface="Times New Roman" panose="02020603050405020304" pitchFamily="18" charset="0"/>
                <a:ea typeface="宋体" panose="02010600030101010101" pitchFamily="2" charset="-122"/>
              </a:rPr>
              <a:t>的方法被外部类调用，就会使得程序或对象处于不安全状态。</a:t>
            </a:r>
            <a:r>
              <a:rPr lang="en-US" altLang="zh-CN" sz="1800" kern="100" dirty="0">
                <a:effectLst/>
                <a:latin typeface="Times New Roman" panose="02020603050405020304" pitchFamily="18" charset="0"/>
                <a:ea typeface="宋体" panose="02010600030101010101" pitchFamily="2" charset="-122"/>
              </a:rPr>
              <a:t>private</a:t>
            </a:r>
            <a:r>
              <a:rPr lang="zh-CN" altLang="zh-CN" sz="1800" kern="100" dirty="0">
                <a:effectLst/>
                <a:latin typeface="Times New Roman" panose="02020603050405020304" pitchFamily="18" charset="0"/>
                <a:ea typeface="宋体" panose="02010600030101010101" pitchFamily="2" charset="-122"/>
              </a:rPr>
              <a:t>成员就像不能告诉任何人的秘密，所以，任何不需要他人直接访问的成员都应该定义为</a:t>
            </a:r>
            <a:r>
              <a:rPr lang="en-US" altLang="zh-CN" sz="1800" kern="100" dirty="0">
                <a:effectLst/>
                <a:latin typeface="Times New Roman" panose="02020603050405020304" pitchFamily="18" charset="0"/>
                <a:ea typeface="宋体" panose="02010600030101010101" pitchFamily="2" charset="-122"/>
              </a:rPr>
              <a:t>private</a:t>
            </a:r>
            <a:r>
              <a:rPr lang="zh-CN" altLang="zh-CN" sz="1800" kern="100" dirty="0">
                <a:effectLst/>
                <a:latin typeface="Times New Roman" panose="02020603050405020304" pitchFamily="18" charset="0"/>
                <a:ea typeface="宋体" panose="02010600030101010101" pitchFamily="2" charset="-122"/>
              </a:rPr>
              <a:t>类型。</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下面的类</a:t>
            </a:r>
            <a:r>
              <a:rPr lang="en-US" altLang="zh-CN" sz="1800" kern="100" dirty="0">
                <a:effectLst/>
                <a:latin typeface="Times New Roman" panose="02020603050405020304" pitchFamily="18" charset="0"/>
                <a:ea typeface="宋体" panose="02010600030101010101" pitchFamily="2" charset="-122"/>
              </a:rPr>
              <a:t>A</a:t>
            </a:r>
            <a:r>
              <a:rPr lang="zh-CN" altLang="zh-CN" sz="1800" kern="100" dirty="0">
                <a:effectLst/>
                <a:latin typeface="Times New Roman" panose="02020603050405020304" pitchFamily="18" charset="0"/>
                <a:ea typeface="宋体" panose="02010600030101010101" pitchFamily="2" charset="-122"/>
              </a:rPr>
              <a:t>包含了一个</a:t>
            </a:r>
            <a:r>
              <a:rPr lang="en-US" altLang="zh-CN" sz="1800" kern="100" dirty="0">
                <a:effectLst/>
                <a:latin typeface="Times New Roman" panose="02020603050405020304" pitchFamily="18" charset="0"/>
                <a:ea typeface="宋体" panose="02010600030101010101" pitchFamily="2" charset="-122"/>
              </a:rPr>
              <a:t>private</a:t>
            </a:r>
            <a:r>
              <a:rPr lang="zh-CN" altLang="zh-CN" sz="1800" kern="100" dirty="0">
                <a:effectLst/>
                <a:latin typeface="Times New Roman" panose="02020603050405020304" pitchFamily="18" charset="0"/>
                <a:ea typeface="宋体" panose="02010600030101010101" pitchFamily="2" charset="-122"/>
              </a:rPr>
              <a:t>成员变量和一个</a:t>
            </a:r>
            <a:r>
              <a:rPr lang="en-US" altLang="zh-CN" sz="1800" kern="100" dirty="0">
                <a:effectLst/>
                <a:latin typeface="Times New Roman" panose="02020603050405020304" pitchFamily="18" charset="0"/>
                <a:ea typeface="宋体" panose="02010600030101010101" pitchFamily="2" charset="-122"/>
              </a:rPr>
              <a:t>private</a:t>
            </a:r>
            <a:r>
              <a:rPr lang="zh-CN" altLang="zh-CN" sz="1800" kern="100" dirty="0">
                <a:effectLst/>
                <a:latin typeface="Times New Roman" panose="02020603050405020304" pitchFamily="18" charset="0"/>
                <a:ea typeface="宋体" panose="02010600030101010101" pitchFamily="2" charset="-122"/>
              </a:rPr>
              <a:t>方法：</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class A {</a:t>
            </a:r>
            <a:endParaRPr lang="en-US" altLang="zh-CN" sz="1800" kern="100" dirty="0">
              <a:effectLst/>
              <a:latin typeface="宋体" panose="02010600030101010101" pitchFamily="2" charset="-122"/>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private int private Variable;</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    private void private Method() {</a:t>
            </a:r>
            <a:endParaRPr lang="zh-CN" altLang="zh-CN" sz="1800" kern="100" dirty="0">
              <a:effectLst/>
              <a:latin typeface="Times New Roman" panose="02020603050405020304" pitchFamily="18" charset="0"/>
              <a:ea typeface="宋体" panose="02010600030101010101" pitchFamily="2" charset="-122"/>
            </a:endParaRPr>
          </a:p>
          <a:p>
            <a:pPr marL="266700" indent="127000" algn="just"/>
            <a:r>
              <a:rPr lang="en-US" altLang="zh-CN" sz="1800" kern="100" dirty="0">
                <a:effectLst/>
                <a:latin typeface="宋体" panose="02010600030101010101" pitchFamily="2" charset="-122"/>
                <a:ea typeface="宋体" panose="02010600030101010101" pitchFamily="2" charset="-122"/>
              </a:rPr>
              <a:t>    </a:t>
            </a:r>
            <a:r>
              <a:rPr lang="en-US" altLang="zh-CN" sz="1800" kern="100" dirty="0" err="1">
                <a:effectLst/>
                <a:latin typeface="宋体" panose="02010600030101010101" pitchFamily="2" charset="-122"/>
                <a:ea typeface="宋体" panose="02010600030101010101" pitchFamily="2" charset="-122"/>
              </a:rPr>
              <a:t>System.out.println</a:t>
            </a:r>
            <a:r>
              <a:rPr lang="en-US" altLang="zh-CN" sz="1800" kern="100" dirty="0">
                <a:effectLst/>
                <a:latin typeface="宋体" panose="02010600030101010101" pitchFamily="2" charset="-122"/>
                <a:ea typeface="宋体" panose="02010600030101010101" pitchFamily="2" charset="-122"/>
              </a:rPr>
              <a:t>("Test for private definition!");</a:t>
            </a:r>
            <a:endParaRPr lang="zh-CN" altLang="zh-CN" sz="1800" kern="100" dirty="0">
              <a:effectLst/>
              <a:latin typeface="Times New Roman" panose="02020603050405020304" pitchFamily="18" charset="0"/>
              <a:ea typeface="宋体" panose="02010600030101010101" pitchFamily="2" charset="-122"/>
            </a:endParaRPr>
          </a:p>
          <a:p>
            <a:pPr marL="266700" indent="127000" algn="just"/>
            <a:r>
              <a:rPr lang="en-US" altLang="zh-CN" sz="1800" kern="100" dirty="0">
                <a:effectLst/>
                <a:latin typeface="宋体" panose="02010600030101010101" pitchFamily="2" charset="-122"/>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127000" algn="just"/>
            <a:r>
              <a:rPr lang="en-US" altLang="zh-CN" sz="1800" kern="100" dirty="0">
                <a:effectLst/>
                <a:latin typeface="宋体" panose="02010600030101010101" pitchFamily="2" charset="-122"/>
                <a:ea typeface="宋体" panose="02010600030101010101" pitchFamily="2" charset="-122"/>
              </a:rPr>
              <a:t>}</a:t>
            </a:r>
            <a:endParaRPr lang="en-US" altLang="zh-CN" sz="1800" kern="100" dirty="0">
              <a:effectLst/>
              <a:latin typeface="宋体" panose="02010600030101010101" pitchFamily="2" charset="-122"/>
              <a:ea typeface="宋体" panose="02010600030101010101" pitchFamily="2" charset="-122"/>
            </a:endParaRPr>
          </a:p>
          <a:p>
            <a:pPr indent="127000" algn="just"/>
            <a:r>
              <a:rPr lang="zh-CN" altLang="zh-CN" sz="1800" kern="100" dirty="0">
                <a:effectLst/>
                <a:latin typeface="Times New Roman" panose="02020603050405020304" pitchFamily="18" charset="0"/>
                <a:ea typeface="宋体" panose="02010600030101010101" pitchFamily="2" charset="-122"/>
              </a:rPr>
              <a:t>在做了以上的定义之后，</a:t>
            </a:r>
            <a:r>
              <a:rPr lang="en-US" altLang="zh-CN" sz="1800" kern="100" dirty="0">
                <a:effectLst/>
                <a:latin typeface="Times New Roman" panose="02020603050405020304" pitchFamily="18" charset="0"/>
                <a:ea typeface="宋体" panose="02010600030101010101" pitchFamily="2" charset="-122"/>
              </a:rPr>
              <a:t>A</a:t>
            </a:r>
            <a:r>
              <a:rPr lang="zh-CN" altLang="zh-CN" sz="1800" kern="100" dirty="0">
                <a:effectLst/>
                <a:latin typeface="Times New Roman" panose="02020603050405020304" pitchFamily="18" charset="0"/>
                <a:ea typeface="宋体" panose="02010600030101010101" pitchFamily="2" charset="-122"/>
              </a:rPr>
              <a:t>类型的对象可以调用或者修改</a:t>
            </a:r>
            <a:r>
              <a:rPr lang="en-US" altLang="zh-CN" sz="1800" kern="100" dirty="0">
                <a:effectLst/>
                <a:latin typeface="Times New Roman" panose="02020603050405020304" pitchFamily="18" charset="0"/>
                <a:ea typeface="宋体" panose="02010600030101010101" pitchFamily="2" charset="-122"/>
              </a:rPr>
              <a:t>private Variable</a:t>
            </a:r>
            <a:r>
              <a:rPr lang="zh-CN" altLang="zh-CN" sz="1800" kern="100" dirty="0">
                <a:effectLst/>
                <a:latin typeface="Times New Roman" panose="02020603050405020304" pitchFamily="18" charset="0"/>
                <a:ea typeface="宋体" panose="02010600030101010101" pitchFamily="2" charset="-122"/>
              </a:rPr>
              <a:t>变量以及调用</a:t>
            </a:r>
            <a:r>
              <a:rPr lang="en-US" altLang="zh-CN" sz="1800" kern="100" dirty="0">
                <a:effectLst/>
                <a:latin typeface="Times New Roman" panose="02020603050405020304" pitchFamily="18" charset="0"/>
                <a:ea typeface="宋体" panose="02010600030101010101" pitchFamily="2" charset="-122"/>
              </a:rPr>
              <a:t>private Method</a:t>
            </a:r>
            <a:r>
              <a:rPr lang="zh-CN" altLang="zh-CN" sz="1800" kern="100" dirty="0">
                <a:effectLst/>
                <a:latin typeface="Times New Roman" panose="02020603050405020304" pitchFamily="18" charset="0"/>
                <a:ea typeface="宋体" panose="02010600030101010101" pitchFamily="2" charset="-122"/>
              </a:rPr>
              <a:t>方法，但是其他类型的对象却不行。比如，以下的类</a:t>
            </a:r>
            <a:r>
              <a:rPr lang="en-US" altLang="zh-CN" sz="1800" kern="100" dirty="0">
                <a:effectLst/>
                <a:latin typeface="Times New Roman" panose="02020603050405020304" pitchFamily="18" charset="0"/>
                <a:ea typeface="宋体" panose="02010600030101010101" pitchFamily="2" charset="-122"/>
              </a:rPr>
              <a:t>B</a:t>
            </a:r>
            <a:r>
              <a:rPr lang="zh-CN" altLang="zh-CN" sz="1800" kern="100" dirty="0">
                <a:effectLst/>
                <a:latin typeface="Times New Roman" panose="02020603050405020304" pitchFamily="18" charset="0"/>
                <a:ea typeface="宋体" panose="02010600030101010101" pitchFamily="2" charset="-122"/>
              </a:rPr>
              <a:t>就不能访问</a:t>
            </a:r>
            <a:r>
              <a:rPr lang="en-US" altLang="zh-CN" sz="1800" kern="100" dirty="0">
                <a:effectLst/>
                <a:latin typeface="Times New Roman" panose="02020603050405020304" pitchFamily="18" charset="0"/>
                <a:ea typeface="宋体" panose="02010600030101010101" pitchFamily="2" charset="-122"/>
              </a:rPr>
              <a:t>private Variable</a:t>
            </a:r>
            <a:r>
              <a:rPr lang="zh-CN" altLang="zh-CN" sz="1800" kern="100" dirty="0">
                <a:effectLst/>
                <a:latin typeface="Times New Roman" panose="02020603050405020304" pitchFamily="18" charset="0"/>
                <a:ea typeface="宋体" panose="02010600030101010101" pitchFamily="2" charset="-122"/>
              </a:rPr>
              <a:t>变量或者调用</a:t>
            </a:r>
            <a:r>
              <a:rPr lang="en-US" altLang="zh-CN" sz="1800" kern="100" dirty="0">
                <a:effectLst/>
                <a:latin typeface="Times New Roman" panose="02020603050405020304" pitchFamily="18" charset="0"/>
                <a:ea typeface="宋体" panose="02010600030101010101" pitchFamily="2" charset="-122"/>
              </a:rPr>
              <a:t>private Method</a:t>
            </a:r>
            <a:r>
              <a:rPr lang="zh-CN" altLang="zh-CN" sz="1800" kern="100" dirty="0">
                <a:effectLst/>
                <a:latin typeface="Times New Roman" panose="02020603050405020304" pitchFamily="18" charset="0"/>
                <a:ea typeface="宋体" panose="02010600030101010101" pitchFamily="2" charset="-122"/>
              </a:rPr>
              <a:t>方法，因为类</a:t>
            </a:r>
            <a:r>
              <a:rPr lang="en-US" altLang="zh-CN" sz="1800" kern="100" dirty="0">
                <a:effectLst/>
                <a:latin typeface="Times New Roman" panose="02020603050405020304" pitchFamily="18" charset="0"/>
                <a:ea typeface="宋体" panose="02010600030101010101" pitchFamily="2" charset="-122"/>
              </a:rPr>
              <a:t>B</a:t>
            </a:r>
            <a:r>
              <a:rPr lang="zh-CN" altLang="zh-CN" sz="1800" kern="100" dirty="0">
                <a:effectLst/>
                <a:latin typeface="Times New Roman" panose="02020603050405020304" pitchFamily="18" charset="0"/>
                <a:ea typeface="宋体" panose="02010600030101010101" pitchFamily="2" charset="-122"/>
              </a:rPr>
              <a:t>不是</a:t>
            </a:r>
            <a:r>
              <a:rPr lang="en-US" altLang="zh-CN" sz="1800" kern="100" dirty="0">
                <a:effectLst/>
                <a:latin typeface="Times New Roman" panose="02020603050405020304" pitchFamily="18" charset="0"/>
                <a:ea typeface="宋体" panose="02010600030101010101" pitchFamily="2" charset="-122"/>
              </a:rPr>
              <a:t>A</a:t>
            </a:r>
            <a:r>
              <a:rPr lang="zh-CN" altLang="zh-CN" sz="1800" kern="100" dirty="0">
                <a:effectLst/>
                <a:latin typeface="Times New Roman" panose="02020603050405020304" pitchFamily="18" charset="0"/>
                <a:ea typeface="宋体" panose="02010600030101010101" pitchFamily="2" charset="-122"/>
              </a:rPr>
              <a:t>类型的。</a:t>
            </a:r>
            <a:endParaRPr lang="zh-CN" altLang="zh-CN" sz="1800" kern="100" dirty="0">
              <a:effectLst/>
              <a:latin typeface="Times New Roman" panose="02020603050405020304" pitchFamily="18" charset="0"/>
              <a:ea typeface="宋体" panose="02010600030101010101" pitchFamily="2" charset="-122"/>
            </a:endParaRPr>
          </a:p>
          <a:p>
            <a:pPr indent="266700" algn="just"/>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7" name="文本框 6"/>
          <p:cNvSpPr txBox="1"/>
          <p:nvPr/>
        </p:nvSpPr>
        <p:spPr>
          <a:xfrm>
            <a:off x="685941" y="1140358"/>
            <a:ext cx="10893425" cy="5078313"/>
          </a:xfrm>
          <a:prstGeom prst="rect">
            <a:avLst/>
          </a:prstGeom>
          <a:noFill/>
        </p:spPr>
        <p:txBody>
          <a:bodyPr wrap="square">
            <a:spAutoFit/>
          </a:bodyPr>
          <a:lstStyle/>
          <a:p>
            <a:pPr indent="266700" algn="just"/>
            <a:r>
              <a:rPr lang="en-US" altLang="zh-CN" sz="1800" kern="100" dirty="0">
                <a:effectLst/>
                <a:latin typeface="宋体" panose="02010600030101010101" pitchFamily="2" charset="-122"/>
                <a:ea typeface="宋体" panose="02010600030101010101" pitchFamily="2" charset="-122"/>
              </a:rPr>
              <a:t>class B {</a:t>
            </a:r>
            <a:endParaRPr lang="zh-CN" altLang="zh-CN" sz="1800" kern="100" dirty="0">
              <a:effectLst/>
              <a:latin typeface="Times New Roman" panose="02020603050405020304" pitchFamily="18" charset="0"/>
              <a:ea typeface="宋体" panose="02010600030101010101" pitchFamily="2" charset="-122"/>
            </a:endParaRPr>
          </a:p>
          <a:p>
            <a:pPr marL="266700" indent="266700" algn="just"/>
            <a:r>
              <a:rPr lang="en-US" altLang="zh-CN" sz="1800" kern="100" dirty="0">
                <a:effectLst/>
                <a:latin typeface="宋体" panose="02010600030101010101" pitchFamily="2" charset="-122"/>
                <a:ea typeface="宋体" panose="02010600030101010101" pitchFamily="2" charset="-122"/>
              </a:rPr>
              <a:t>void access Method() {</a:t>
            </a:r>
            <a:endParaRPr lang="zh-CN" altLang="zh-CN" sz="1800" kern="100" dirty="0">
              <a:effectLst/>
              <a:latin typeface="Times New Roman" panose="02020603050405020304" pitchFamily="18" charset="0"/>
              <a:ea typeface="宋体" panose="02010600030101010101" pitchFamily="2" charset="-122"/>
            </a:endParaRPr>
          </a:p>
          <a:p>
            <a:pPr marL="533400" indent="266700" algn="just"/>
            <a:r>
              <a:rPr lang="en-US" altLang="zh-CN" sz="1800" kern="100" dirty="0">
                <a:effectLst/>
                <a:latin typeface="宋体" panose="02010600030101010101" pitchFamily="2" charset="-122"/>
                <a:ea typeface="宋体" panose="02010600030101010101" pitchFamily="2" charset="-122"/>
              </a:rPr>
              <a:t>A </a:t>
            </a:r>
            <a:r>
              <a:rPr lang="en-US" altLang="zh-CN" sz="1800" kern="100" dirty="0" err="1">
                <a:effectLst/>
                <a:latin typeface="宋体" panose="02010600030101010101" pitchFamily="2" charset="-122"/>
                <a:ea typeface="宋体" panose="02010600030101010101" pitchFamily="2" charset="-122"/>
              </a:rPr>
              <a:t>a</a:t>
            </a:r>
            <a:r>
              <a:rPr lang="en-US" altLang="zh-CN" sz="1800" kern="100" dirty="0">
                <a:effectLst/>
                <a:latin typeface="宋体" panose="02010600030101010101" pitchFamily="2" charset="-122"/>
                <a:ea typeface="宋体" panose="02010600030101010101" pitchFamily="2" charset="-122"/>
              </a:rPr>
              <a:t> = new A ();</a:t>
            </a:r>
            <a:endParaRPr lang="zh-CN" altLang="zh-CN" sz="1800" kern="100" dirty="0">
              <a:effectLst/>
              <a:latin typeface="Times New Roman" panose="02020603050405020304" pitchFamily="18" charset="0"/>
              <a:ea typeface="宋体" panose="02010600030101010101" pitchFamily="2" charset="-122"/>
            </a:endParaRPr>
          </a:p>
          <a:p>
            <a:pPr marL="533400" indent="266700" algn="just"/>
            <a:r>
              <a:rPr lang="en-US" altLang="zh-CN" sz="1800" kern="100" dirty="0">
                <a:effectLst/>
                <a:latin typeface="宋体" panose="02010600030101010101" pitchFamily="2" charset="-122"/>
                <a:ea typeface="宋体" panose="02010600030101010101" pitchFamily="2" charset="-122"/>
              </a:rPr>
              <a:t>a. </a:t>
            </a:r>
            <a:r>
              <a:rPr lang="en-US" altLang="zh-CN" sz="1800" kern="100" dirty="0" err="1">
                <a:effectLst/>
                <a:latin typeface="宋体" panose="02010600030101010101" pitchFamily="2" charset="-122"/>
                <a:ea typeface="宋体" panose="02010600030101010101" pitchFamily="2" charset="-122"/>
              </a:rPr>
              <a:t>privateVariable</a:t>
            </a:r>
            <a:r>
              <a:rPr lang="en-US" altLang="zh-CN" sz="1800" kern="100" dirty="0">
                <a:effectLst/>
                <a:latin typeface="宋体" panose="02010600030101010101" pitchFamily="2" charset="-122"/>
                <a:ea typeface="宋体" panose="02010600030101010101" pitchFamily="2" charset="-122"/>
              </a:rPr>
              <a:t> = 10;    //</a:t>
            </a:r>
            <a:r>
              <a:rPr lang="zh-CN" altLang="zh-CN" sz="1800" kern="100" dirty="0">
                <a:effectLst/>
                <a:latin typeface="Times New Roman" panose="02020603050405020304" pitchFamily="18" charset="0"/>
                <a:ea typeface="宋体" panose="02010600030101010101" pitchFamily="2" charset="-122"/>
              </a:rPr>
              <a:t>非法</a:t>
            </a:r>
            <a:endParaRPr lang="zh-CN" altLang="zh-CN" sz="1800" kern="100" dirty="0">
              <a:effectLst/>
              <a:latin typeface="Times New Roman" panose="02020603050405020304" pitchFamily="18" charset="0"/>
              <a:ea typeface="宋体" panose="02010600030101010101" pitchFamily="2" charset="-122"/>
            </a:endParaRPr>
          </a:p>
          <a:p>
            <a:pPr marL="533400" indent="266700" algn="just"/>
            <a:r>
              <a:rPr lang="en-US" altLang="zh-CN" sz="1800" kern="100" dirty="0" err="1">
                <a:effectLst/>
                <a:latin typeface="宋体" panose="02010600030101010101" pitchFamily="2" charset="-122"/>
                <a:ea typeface="宋体" panose="02010600030101010101" pitchFamily="2" charset="-122"/>
              </a:rPr>
              <a:t>a.privateMethod</a:t>
            </a:r>
            <a:r>
              <a:rPr lang="en-US" altLang="zh-CN" sz="1800" kern="100" dirty="0">
                <a:effectLst/>
                <a:latin typeface="宋体" panose="02010600030101010101" pitchFamily="2" charset="-122"/>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非法</a:t>
            </a:r>
            <a:endParaRPr lang="zh-CN" altLang="zh-CN" sz="1800" kern="100" dirty="0">
              <a:effectLst/>
              <a:latin typeface="Times New Roman" panose="02020603050405020304" pitchFamily="18" charset="0"/>
              <a:ea typeface="宋体" panose="02010600030101010101" pitchFamily="2" charset="-122"/>
            </a:endParaRPr>
          </a:p>
          <a:p>
            <a:pPr marL="266700" indent="266700" algn="just"/>
            <a:r>
              <a:rPr lang="en-US" altLang="zh-CN" sz="1800" kern="100" dirty="0">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323850" algn="just"/>
            <a:r>
              <a:rPr lang="en-US" altLang="zh-CN" sz="1800" kern="100" dirty="0">
                <a:effectLst/>
                <a:latin typeface="宋体" panose="02010600030101010101" pitchFamily="2" charset="-122"/>
                <a:ea typeface="宋体" panose="02010600030101010101" pitchFamily="2" charset="-122"/>
              </a:rPr>
              <a:t>}</a:t>
            </a:r>
            <a:endParaRPr lang="en-US" altLang="zh-CN" sz="1800" kern="100" dirty="0">
              <a:effectLst/>
              <a:latin typeface="宋体" panose="02010600030101010101" pitchFamily="2" charset="-122"/>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这时，编译器就会给出以下错误信息并拒绝继续编译程序：</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B.java:9: Variable </a:t>
            </a:r>
            <a:r>
              <a:rPr lang="en-US" altLang="zh-CN" sz="1800" kern="100" dirty="0" err="1">
                <a:effectLst/>
                <a:latin typeface="宋体" panose="02010600030101010101" pitchFamily="2" charset="-122"/>
                <a:ea typeface="宋体" panose="02010600030101010101" pitchFamily="2" charset="-122"/>
              </a:rPr>
              <a:t>privateVariable</a:t>
            </a:r>
            <a:r>
              <a:rPr lang="en-US" altLang="zh-CN" sz="1800" kern="100" dirty="0">
                <a:effectLst/>
                <a:latin typeface="宋体" panose="02010600030101010101" pitchFamily="2" charset="-122"/>
                <a:ea typeface="宋体" panose="02010600030101010101" pitchFamily="2" charset="-122"/>
              </a:rPr>
              <a:t> in class A not accessible from class B.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在类</a:t>
            </a:r>
            <a:r>
              <a:rPr lang="en-US" altLang="zh-CN" sz="1800" kern="100" dirty="0">
                <a:effectLst/>
                <a:latin typeface="Times New Roman" panose="02020603050405020304" pitchFamily="18" charset="0"/>
                <a:ea typeface="宋体" panose="02010600030101010101" pitchFamily="2" charset="-122"/>
              </a:rPr>
              <a:t>A</a:t>
            </a:r>
            <a:r>
              <a:rPr lang="zh-CN" altLang="zh-CN" sz="1800" kern="100" dirty="0">
                <a:effectLst/>
                <a:latin typeface="Times New Roman" panose="02020603050405020304" pitchFamily="18" charset="0"/>
                <a:ea typeface="宋体" panose="02010600030101010101" pitchFamily="2" charset="-122"/>
              </a:rPr>
              <a:t>中的</a:t>
            </a:r>
            <a:r>
              <a:rPr lang="en-US" altLang="zh-CN" sz="1800" kern="100" dirty="0" err="1">
                <a:effectLst/>
                <a:latin typeface="Times New Roman" panose="02020603050405020304" pitchFamily="18" charset="0"/>
                <a:ea typeface="宋体" panose="02010600030101010101" pitchFamily="2" charset="-122"/>
              </a:rPr>
              <a:t>privateVariable</a:t>
            </a:r>
            <a:r>
              <a:rPr lang="zh-CN" altLang="zh-CN" sz="1800" kern="100" dirty="0">
                <a:effectLst/>
                <a:latin typeface="Times New Roman" panose="02020603050405020304" pitchFamily="18" charset="0"/>
                <a:ea typeface="宋体" panose="02010600030101010101" pitchFamily="2" charset="-122"/>
              </a:rPr>
              <a:t>变量不能从类</a:t>
            </a:r>
            <a:r>
              <a:rPr lang="en-US" altLang="zh-CN" sz="1800" kern="100" dirty="0">
                <a:effectLst/>
                <a:latin typeface="Times New Roman" panose="02020603050405020304" pitchFamily="18" charset="0"/>
                <a:ea typeface="宋体" panose="02010600030101010101" pitchFamily="2" charset="-122"/>
              </a:rPr>
              <a:t>B</a:t>
            </a:r>
            <a:r>
              <a:rPr lang="zh-CN" altLang="zh-CN" sz="1800" kern="100" dirty="0">
                <a:effectLst/>
                <a:latin typeface="Times New Roman" panose="02020603050405020304" pitchFamily="18" charset="0"/>
                <a:ea typeface="宋体" panose="02010600030101010101" pitchFamily="2" charset="-122"/>
              </a:rPr>
              <a:t>中进行访问</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a. </a:t>
            </a:r>
            <a:r>
              <a:rPr lang="en-US" altLang="zh-CN" sz="1800" kern="100" dirty="0" err="1">
                <a:effectLst/>
                <a:latin typeface="宋体" panose="02010600030101010101" pitchFamily="2" charset="-122"/>
                <a:ea typeface="宋体" panose="02010600030101010101" pitchFamily="2" charset="-122"/>
              </a:rPr>
              <a:t>privateVariable</a:t>
            </a:r>
            <a:r>
              <a:rPr lang="en-US" altLang="zh-CN" sz="1800" kern="100" dirty="0">
                <a:effectLst/>
                <a:latin typeface="宋体" panose="02010600030101010101" pitchFamily="2" charset="-122"/>
                <a:ea typeface="宋体" panose="02010600030101010101" pitchFamily="2" charset="-122"/>
              </a:rPr>
              <a:t> = 10;   // </a:t>
            </a:r>
            <a:r>
              <a:rPr lang="zh-CN" altLang="zh-CN" sz="1800" kern="100" dirty="0">
                <a:effectLst/>
                <a:latin typeface="Times New Roman" panose="02020603050405020304" pitchFamily="18" charset="0"/>
                <a:ea typeface="宋体" panose="02010600030101010101" pitchFamily="2" charset="-122"/>
              </a:rPr>
              <a:t>非法</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1 error    //</a:t>
            </a:r>
            <a:r>
              <a:rPr lang="zh-CN" altLang="zh-CN" sz="1800" kern="100" dirty="0">
                <a:effectLst/>
                <a:latin typeface="Times New Roman" panose="02020603050405020304" pitchFamily="18" charset="0"/>
                <a:ea typeface="宋体" panose="02010600030101010101" pitchFamily="2" charset="-122"/>
              </a:rPr>
              <a:t>程序中有一个错误</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与此类似，如果程序试图访问方法</a:t>
            </a:r>
            <a:r>
              <a:rPr lang="en-US" altLang="zh-CN" sz="1800" kern="100" dirty="0" err="1">
                <a:effectLst/>
                <a:latin typeface="Times New Roman" panose="02020603050405020304" pitchFamily="18" charset="0"/>
                <a:ea typeface="宋体" panose="02010600030101010101" pitchFamily="2" charset="-122"/>
              </a:rPr>
              <a:t>privateMethod</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时，将导致如下的编译错误：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B.java:12: No method matching </a:t>
            </a:r>
            <a:r>
              <a:rPr lang="en-US" altLang="zh-CN" sz="1800" kern="100" dirty="0" err="1">
                <a:effectLst/>
                <a:latin typeface="宋体" panose="02010600030101010101" pitchFamily="2" charset="-122"/>
                <a:ea typeface="宋体" panose="02010600030101010101" pitchFamily="2" charset="-122"/>
              </a:rPr>
              <a:t>privateMethod</a:t>
            </a:r>
            <a:r>
              <a:rPr lang="en-US" altLang="zh-CN" sz="1800" kern="100" dirty="0">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found in class A. 	//</a:t>
            </a:r>
            <a:r>
              <a:rPr lang="zh-CN" altLang="zh-CN" sz="1800" kern="100" dirty="0">
                <a:effectLst/>
                <a:latin typeface="Times New Roman" panose="02020603050405020304" pitchFamily="18" charset="0"/>
                <a:ea typeface="宋体" panose="02010600030101010101" pitchFamily="2" charset="-122"/>
              </a:rPr>
              <a:t>在类</a:t>
            </a:r>
            <a:r>
              <a:rPr lang="en-US" altLang="zh-CN" sz="1800" kern="100" dirty="0">
                <a:effectLst/>
                <a:latin typeface="Times New Roman" panose="02020603050405020304" pitchFamily="18" charset="0"/>
                <a:ea typeface="宋体" panose="02010600030101010101" pitchFamily="2" charset="-122"/>
              </a:rPr>
              <a:t>A</a:t>
            </a:r>
            <a:r>
              <a:rPr lang="zh-CN" altLang="zh-CN" sz="1800" kern="100" dirty="0">
                <a:effectLst/>
                <a:latin typeface="Times New Roman" panose="02020603050405020304" pitchFamily="18" charset="0"/>
                <a:ea typeface="宋体" panose="02010600030101010101" pitchFamily="2" charset="-122"/>
              </a:rPr>
              <a:t>中没有匹配的方法</a:t>
            </a:r>
            <a:r>
              <a:rPr lang="en-US" altLang="zh-CN" sz="1800" kern="100" dirty="0" err="1">
                <a:effectLst/>
                <a:latin typeface="Times New Roman" panose="02020603050405020304" pitchFamily="18" charset="0"/>
                <a:ea typeface="宋体" panose="02010600030101010101" pitchFamily="2" charset="-122"/>
              </a:rPr>
              <a:t>privateMethod</a:t>
            </a:r>
            <a:r>
              <a:rPr lang="en-US"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err="1">
                <a:effectLst/>
                <a:latin typeface="宋体" panose="02010600030101010101" pitchFamily="2" charset="-122"/>
                <a:ea typeface="宋体" panose="02010600030101010101" pitchFamily="2" charset="-122"/>
              </a:rPr>
              <a:t>a.privateMethod</a:t>
            </a:r>
            <a:r>
              <a:rPr lang="en-US" altLang="zh-CN" sz="1800" kern="100" dirty="0">
                <a:effectLst/>
                <a:latin typeface="宋体" panose="02010600030101010101" pitchFamily="2" charset="-122"/>
                <a:ea typeface="宋体" panose="02010600030101010101" pitchFamily="2" charset="-122"/>
              </a:rPr>
              <a:t>(); 	// </a:t>
            </a:r>
            <a:r>
              <a:rPr lang="zh-CN" altLang="zh-CN" sz="1800" kern="100" dirty="0">
                <a:effectLst/>
                <a:latin typeface="Times New Roman" panose="02020603050405020304" pitchFamily="18" charset="0"/>
                <a:ea typeface="宋体" panose="02010600030101010101" pitchFamily="2" charset="-122"/>
              </a:rPr>
              <a:t>非法</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1 error 	//</a:t>
            </a:r>
            <a:r>
              <a:rPr lang="zh-CN" altLang="zh-CN" sz="1800" kern="100" dirty="0">
                <a:effectLst/>
                <a:latin typeface="Times New Roman" panose="02020603050405020304" pitchFamily="18" charset="0"/>
                <a:ea typeface="宋体" panose="02010600030101010101" pitchFamily="2" charset="-122"/>
              </a:rPr>
              <a:t>一个错误</a:t>
            </a:r>
            <a:endParaRPr lang="zh-CN" altLang="zh-CN" sz="1800" kern="100" dirty="0">
              <a:effectLst/>
              <a:latin typeface="Times New Roman" panose="02020603050405020304" pitchFamily="18" charset="0"/>
              <a:ea typeface="宋体" panose="02010600030101010101" pitchFamily="2" charset="-122"/>
            </a:endParaRPr>
          </a:p>
          <a:p>
            <a:pPr indent="323850" algn="just"/>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5121"/>
          <p:cNvSpPr txBox="1">
            <a:spLocks noChangeArrowheads="1"/>
          </p:cNvSpPr>
          <p:nvPr/>
        </p:nvSpPr>
        <p:spPr bwMode="auto">
          <a:xfrm>
            <a:off x="957605" y="2286030"/>
            <a:ext cx="10599272" cy="3581360"/>
          </a:xfrm>
          <a:prstGeom prst="rect">
            <a:avLst/>
          </a:prstGeom>
          <a:noFill/>
          <a:ln>
            <a:noFill/>
          </a:ln>
        </p:spPr>
        <p:txBody>
          <a:bodyPr lIns="90000" tIns="46800" rIns="90000" bIns="46800" anchor="ctr"/>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514350" marR="0" lvl="0" indent="-514350" algn="l" defTabSz="449580" rtl="0">
              <a:lnSpc>
                <a:spcPct val="150000"/>
              </a:lnSpc>
              <a:spcBef>
                <a:spcPct val="0"/>
              </a:spcBef>
              <a:spcAft>
                <a:spcPct val="0"/>
              </a:spcAft>
              <a:buSzPct val="100000"/>
              <a:buFont typeface="Wingdings" panose="05000000000000000000" charset="0"/>
              <a:buChar char="Ø"/>
              <a:defRPr/>
            </a:pPr>
            <a:r>
              <a:rPr lang="zh-CN" altLang="en-US" sz="2000" kern="100" dirty="0">
                <a:latin typeface="宋体" panose="02010600030101010101" pitchFamily="2" charset="-122"/>
                <a:ea typeface="宋体" panose="02010600030101010101" pitchFamily="2" charset="-122"/>
                <a:sym typeface="Arial" panose="020B0604020202020204" pitchFamily="34" charset="0"/>
              </a:rPr>
              <a:t>掌握面向对象的三大特性掌握</a:t>
            </a:r>
            <a:r>
              <a:rPr lang="en-US" altLang="zh-CN" sz="2000" kern="100" dirty="0">
                <a:latin typeface="宋体" panose="02010600030101010101" pitchFamily="2" charset="-122"/>
                <a:ea typeface="宋体" panose="02010600030101010101" pitchFamily="2" charset="-122"/>
                <a:sym typeface="Arial" panose="020B0604020202020204" pitchFamily="34" charset="0"/>
              </a:rPr>
              <a:t>Java</a:t>
            </a:r>
            <a:r>
              <a:rPr lang="zh-CN" altLang="en-US" sz="2000" kern="100" dirty="0">
                <a:latin typeface="宋体" panose="02010600030101010101" pitchFamily="2" charset="-122"/>
                <a:ea typeface="宋体" panose="02010600030101010101" pitchFamily="2" charset="-122"/>
                <a:sym typeface="Arial" panose="020B0604020202020204" pitchFamily="34" charset="0"/>
              </a:rPr>
              <a:t>程序的两种开发方法、开发过程及各自特点</a:t>
            </a:r>
            <a:endParaRPr lang="en-US" altLang="zh-CN" sz="2000" kern="100" dirty="0">
              <a:latin typeface="宋体" panose="02010600030101010101" pitchFamily="2" charset="-122"/>
              <a:ea typeface="宋体" panose="02010600030101010101" pitchFamily="2" charset="-122"/>
              <a:sym typeface="Arial" panose="020B0604020202020204" pitchFamily="34" charset="0"/>
            </a:endParaRPr>
          </a:p>
          <a:p>
            <a:pPr marL="514350" indent="-514350">
              <a:lnSpc>
                <a:spcPct val="150000"/>
              </a:lnSpc>
              <a:buFont typeface="Wingdings" panose="05000000000000000000" charset="0"/>
              <a:buChar char="Ø"/>
              <a:defRPr/>
            </a:pPr>
            <a:r>
              <a:rPr lang="zh-CN" altLang="en-US" sz="2000" kern="100" dirty="0">
                <a:latin typeface="宋体" panose="02010600030101010101" pitchFamily="2" charset="-122"/>
                <a:ea typeface="宋体" panose="02010600030101010101" pitchFamily="2" charset="-122"/>
              </a:rPr>
              <a:t>掌握类的基本概念，以及类的声明和实体</a:t>
            </a:r>
            <a:endParaRPr lang="en-US" altLang="zh-CN" sz="2000" kern="100" dirty="0">
              <a:latin typeface="宋体" panose="02010600030101010101" pitchFamily="2" charset="-122"/>
              <a:ea typeface="宋体" panose="02010600030101010101" pitchFamily="2" charset="-122"/>
            </a:endParaRPr>
          </a:p>
          <a:p>
            <a:pPr marL="514350" indent="-514350">
              <a:lnSpc>
                <a:spcPct val="150000"/>
              </a:lnSpc>
              <a:buFont typeface="Wingdings" panose="05000000000000000000" charset="0"/>
              <a:buChar char="Ø"/>
              <a:defRPr/>
            </a:pPr>
            <a:r>
              <a:rPr kumimoji="0" lang="zh-CN" altLang="en-US" sz="2000" i="0" u="none" strike="noStrike" kern="100" cap="none" spc="0" normalizeH="0" baseline="0" noProof="0" dirty="0">
                <a:ln>
                  <a:noFill/>
                </a:ln>
                <a:solidFill>
                  <a:schemeClr val="tx1"/>
                </a:solidFill>
                <a:uLnTx/>
                <a:uFillTx/>
                <a:latin typeface="宋体" panose="02010600030101010101" pitchFamily="2" charset="-122"/>
                <a:ea typeface="宋体" panose="02010600030101010101" pitchFamily="2" charset="-122"/>
                <a:sym typeface="Arial" panose="020B0604020202020204" pitchFamily="34" charset="0"/>
              </a:rPr>
              <a:t>掌握对象的创建与使用</a:t>
            </a:r>
            <a:endParaRPr kumimoji="0" lang="en-US" altLang="zh-CN" sz="2000" i="0" u="none" strike="noStrike" kern="100" cap="none" spc="0" normalizeH="0" baseline="0" noProof="0" dirty="0">
              <a:ln>
                <a:noFill/>
              </a:ln>
              <a:solidFill>
                <a:schemeClr val="tx1"/>
              </a:solidFill>
              <a:uLnTx/>
              <a:uFillTx/>
              <a:latin typeface="宋体" panose="02010600030101010101" pitchFamily="2" charset="-122"/>
              <a:ea typeface="宋体" panose="02010600030101010101" pitchFamily="2" charset="-122"/>
              <a:sym typeface="Arial" panose="020B0604020202020204" pitchFamily="34" charset="0"/>
            </a:endParaRPr>
          </a:p>
          <a:p>
            <a:pPr marL="514350" indent="-514350">
              <a:lnSpc>
                <a:spcPct val="150000"/>
              </a:lnSpc>
              <a:buFont typeface="Wingdings" panose="05000000000000000000" charset="0"/>
              <a:buChar char="Ø"/>
              <a:defRPr/>
            </a:pPr>
            <a:r>
              <a:rPr kumimoji="0" lang="zh-CN" altLang="en-US" sz="2000" i="0" u="none" strike="noStrike" kern="100" cap="none" spc="0" normalizeH="0" baseline="0" noProof="0" dirty="0">
                <a:ln>
                  <a:noFill/>
                </a:ln>
                <a:solidFill>
                  <a:schemeClr val="tx1"/>
                </a:solidFill>
                <a:uLnTx/>
                <a:uFillTx/>
                <a:latin typeface="宋体" panose="02010600030101010101" pitchFamily="2" charset="-122"/>
                <a:ea typeface="宋体" panose="02010600030101010101" pitchFamily="2" charset="-122"/>
                <a:sym typeface="Arial" panose="020B0604020202020204" pitchFamily="34" charset="0"/>
              </a:rPr>
              <a:t>掌握属性的声明和使用</a:t>
            </a:r>
            <a:endParaRPr kumimoji="0" lang="en-US" altLang="zh-CN" sz="2000" i="0" u="none" strike="noStrike" kern="100" cap="none" spc="0" normalizeH="0" baseline="0" noProof="0" dirty="0">
              <a:ln>
                <a:noFill/>
              </a:ln>
              <a:solidFill>
                <a:schemeClr val="tx1"/>
              </a:solidFill>
              <a:uLnTx/>
              <a:uFillTx/>
              <a:latin typeface="宋体" panose="02010600030101010101" pitchFamily="2" charset="-122"/>
              <a:ea typeface="宋体" panose="02010600030101010101" pitchFamily="2" charset="-122"/>
              <a:sym typeface="Arial" panose="020B0604020202020204" pitchFamily="34" charset="0"/>
            </a:endParaRPr>
          </a:p>
          <a:p>
            <a:pPr marL="514350" indent="-514350">
              <a:lnSpc>
                <a:spcPct val="150000"/>
              </a:lnSpc>
              <a:buFont typeface="Wingdings" panose="05000000000000000000" charset="0"/>
              <a:buChar char="Ø"/>
              <a:defRPr/>
            </a:pPr>
            <a:r>
              <a:rPr kumimoji="0" lang="zh-CN" altLang="en-US" sz="2000" i="0" u="none" strike="noStrike" kern="100" cap="none" spc="0" normalizeH="0" baseline="0" noProof="0" dirty="0">
                <a:ln>
                  <a:noFill/>
                </a:ln>
                <a:solidFill>
                  <a:schemeClr val="tx1"/>
                </a:solidFill>
                <a:uLnTx/>
                <a:uFillTx/>
                <a:latin typeface="宋体" panose="02010600030101010101" pitchFamily="2" charset="-122"/>
                <a:ea typeface="宋体" panose="02010600030101010101" pitchFamily="2" charset="-122"/>
                <a:sym typeface="Arial" panose="020B0604020202020204" pitchFamily="34" charset="0"/>
              </a:rPr>
              <a:t>掌握方法的声明和使用</a:t>
            </a:r>
            <a:endParaRPr kumimoji="0" lang="en-US" altLang="zh-CN" sz="2000" i="0" u="none" strike="noStrike" kern="100" cap="none" spc="0" normalizeH="0" baseline="0" noProof="0" dirty="0">
              <a:ln>
                <a:noFill/>
              </a:ln>
              <a:solidFill>
                <a:schemeClr val="tx1"/>
              </a:solidFill>
              <a:uLnTx/>
              <a:uFillTx/>
              <a:latin typeface="宋体" panose="02010600030101010101" pitchFamily="2" charset="-122"/>
              <a:ea typeface="宋体" panose="02010600030101010101" pitchFamily="2" charset="-122"/>
              <a:sym typeface="Arial" panose="020B0604020202020204" pitchFamily="34" charset="0"/>
            </a:endParaRPr>
          </a:p>
          <a:p>
            <a:pPr marL="514350" indent="-514350">
              <a:lnSpc>
                <a:spcPct val="150000"/>
              </a:lnSpc>
              <a:buFont typeface="Wingdings" panose="05000000000000000000" charset="0"/>
              <a:buChar char="Ø"/>
              <a:defRPr/>
            </a:pPr>
            <a:r>
              <a:rPr kumimoji="0" lang="zh-CN" altLang="en-US" sz="2000" i="0" u="none" strike="noStrike" kern="100" cap="none" spc="0" normalizeH="0" baseline="0" noProof="0" dirty="0">
                <a:ln>
                  <a:noFill/>
                </a:ln>
                <a:solidFill>
                  <a:schemeClr val="tx1"/>
                </a:solidFill>
                <a:uLnTx/>
                <a:uFillTx/>
                <a:latin typeface="宋体" panose="02010600030101010101" pitchFamily="2" charset="-122"/>
                <a:ea typeface="宋体" panose="02010600030101010101" pitchFamily="2" charset="-122"/>
                <a:sym typeface="Arial" panose="020B0604020202020204" pitchFamily="34" charset="0"/>
              </a:rPr>
              <a:t>掌握方法重载及构造方法的使用</a:t>
            </a:r>
            <a:endParaRPr kumimoji="0" lang="en-US" altLang="zh-CN" sz="2000" i="0" u="none" strike="noStrike" kern="100" cap="none" spc="0" normalizeH="0" baseline="0" noProof="0" dirty="0">
              <a:ln>
                <a:noFill/>
              </a:ln>
              <a:solidFill>
                <a:schemeClr val="tx1"/>
              </a:solidFill>
              <a:uLnTx/>
              <a:uFillTx/>
              <a:latin typeface="宋体" panose="02010600030101010101" pitchFamily="2" charset="-122"/>
              <a:ea typeface="宋体" panose="02010600030101010101" pitchFamily="2" charset="-122"/>
              <a:sym typeface="Arial" panose="020B0604020202020204" pitchFamily="34" charset="0"/>
            </a:endParaRPr>
          </a:p>
        </p:txBody>
      </p:sp>
      <p:sp>
        <p:nvSpPr>
          <p:cNvPr id="4" name="标题 6145"/>
          <p:cNvSpPr txBox="1">
            <a:spLocks noChangeArrowheads="1"/>
          </p:cNvSpPr>
          <p:nvPr/>
        </p:nvSpPr>
        <p:spPr bwMode="auto">
          <a:xfrm>
            <a:off x="684848" y="1371600"/>
            <a:ext cx="10455275" cy="495300"/>
          </a:xfrm>
          <a:prstGeom prst="rect">
            <a:avLst/>
          </a:prstGeom>
          <a:noFill/>
          <a:ln>
            <a:noFill/>
          </a:ln>
        </p:spPr>
        <p:txBody>
          <a:bodyPr lIns="90000" tIns="46800" rIns="90000" bIns="46800" anchor="ctr"/>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609600" marR="0" lvl="0" indent="-60960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rPr>
              <a:t>   </a:t>
            </a:r>
            <a:r>
              <a:rPr kumimoji="0" lang="zh-CN" altLang="en-US" sz="2800" b="1"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rPr>
              <a:t> 相关知识</a:t>
            </a:r>
            <a:endParaRPr kumimoji="0" lang="zh-CN" altLang="en-US" sz="2800" b="1"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7" name="文本框 6"/>
          <p:cNvSpPr txBox="1"/>
          <p:nvPr/>
        </p:nvSpPr>
        <p:spPr>
          <a:xfrm>
            <a:off x="685941" y="1140358"/>
            <a:ext cx="10893425" cy="4524315"/>
          </a:xfrm>
          <a:prstGeom prst="rect">
            <a:avLst/>
          </a:prstGeom>
          <a:noFill/>
        </p:spPr>
        <p:txBody>
          <a:bodyPr wrap="square">
            <a:spAutoFit/>
          </a:bodyPr>
          <a:lstStyle/>
          <a:p>
            <a:pPr indent="266700" algn="just"/>
            <a:r>
              <a:rPr lang="zh-CN" altLang="zh-CN" sz="1800" kern="100" dirty="0">
                <a:effectLst/>
                <a:latin typeface="Times New Roman" panose="02020603050405020304" pitchFamily="18" charset="0"/>
                <a:ea typeface="宋体" panose="02010600030101010101" pitchFamily="2" charset="-122"/>
              </a:rPr>
              <a:t>下面我们再给出一个例子来解释同类对象调用</a:t>
            </a:r>
            <a:r>
              <a:rPr lang="en-US" altLang="zh-CN" sz="1800" kern="100" dirty="0">
                <a:effectLst/>
                <a:latin typeface="Times New Roman" panose="02020603050405020304" pitchFamily="18" charset="0"/>
                <a:ea typeface="宋体" panose="02010600030101010101" pitchFamily="2" charset="-122"/>
              </a:rPr>
              <a:t>private</a:t>
            </a:r>
            <a:r>
              <a:rPr lang="zh-CN" altLang="zh-CN" sz="1800" kern="100" dirty="0">
                <a:effectLst/>
                <a:latin typeface="Times New Roman" panose="02020603050405020304" pitchFamily="18" charset="0"/>
                <a:ea typeface="宋体" panose="02010600030101010101" pitchFamily="2" charset="-122"/>
              </a:rPr>
              <a:t>的方法。假如</a:t>
            </a:r>
            <a:r>
              <a:rPr lang="en-US" altLang="zh-CN" sz="1800" kern="100" dirty="0">
                <a:effectLst/>
                <a:latin typeface="Times New Roman" panose="02020603050405020304" pitchFamily="18" charset="0"/>
                <a:ea typeface="宋体" panose="02010600030101010101" pitchFamily="2" charset="-122"/>
              </a:rPr>
              <a:t>A</a:t>
            </a:r>
            <a:r>
              <a:rPr lang="zh-CN" altLang="zh-CN" sz="1800" kern="100" dirty="0">
                <a:effectLst/>
                <a:latin typeface="Times New Roman" panose="02020603050405020304" pitchFamily="18" charset="0"/>
                <a:ea typeface="宋体" panose="02010600030101010101" pitchFamily="2" charset="-122"/>
              </a:rPr>
              <a:t>类包含了一个实例方法，它用于比较当前的</a:t>
            </a:r>
            <a:r>
              <a:rPr lang="en-US" altLang="zh-CN" sz="1800" kern="100" dirty="0">
                <a:effectLst/>
                <a:latin typeface="Times New Roman" panose="02020603050405020304" pitchFamily="18" charset="0"/>
                <a:ea typeface="宋体" panose="02010600030101010101" pitchFamily="2" charset="-122"/>
              </a:rPr>
              <a:t>A</a:t>
            </a:r>
            <a:r>
              <a:rPr lang="zh-CN" altLang="zh-CN" sz="1800" kern="100" dirty="0">
                <a:effectLst/>
                <a:latin typeface="Times New Roman" panose="02020603050405020304" pitchFamily="18" charset="0"/>
                <a:ea typeface="宋体" panose="02010600030101010101" pitchFamily="2" charset="-122"/>
              </a:rPr>
              <a:t>对象</a:t>
            </a:r>
            <a:r>
              <a:rPr lang="en-US" altLang="zh-CN" sz="1800" kern="100" dirty="0">
                <a:effectLst/>
                <a:latin typeface="Times New Roman" panose="02020603050405020304" pitchFamily="18" charset="0"/>
                <a:ea typeface="宋体" panose="02010600030101010101" pitchFamily="2" charset="-122"/>
              </a:rPr>
              <a:t>(this)</a:t>
            </a:r>
            <a:r>
              <a:rPr lang="zh-CN" altLang="zh-CN" sz="1800" kern="100" dirty="0">
                <a:effectLst/>
                <a:latin typeface="Times New Roman" panose="02020603050405020304" pitchFamily="18" charset="0"/>
                <a:ea typeface="宋体" panose="02010600030101010101" pitchFamily="2" charset="-122"/>
              </a:rPr>
              <a:t>同另外一个对象的</a:t>
            </a:r>
            <a:r>
              <a:rPr lang="en-US" altLang="zh-CN" sz="1800" kern="100" dirty="0" err="1">
                <a:effectLst/>
                <a:latin typeface="Times New Roman" panose="02020603050405020304" pitchFamily="18" charset="0"/>
                <a:ea typeface="宋体" panose="02010600030101010101" pitchFamily="2" charset="-122"/>
              </a:rPr>
              <a:t>privateVariable</a:t>
            </a:r>
            <a:r>
              <a:rPr lang="zh-CN" altLang="zh-CN" sz="1800" kern="100" dirty="0">
                <a:effectLst/>
                <a:latin typeface="Times New Roman" panose="02020603050405020304" pitchFamily="18" charset="0"/>
                <a:ea typeface="宋体" panose="02010600030101010101" pitchFamily="2" charset="-122"/>
              </a:rPr>
              <a:t>变量是否相等：</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class A {</a:t>
            </a:r>
            <a:endParaRPr lang="zh-CN" altLang="zh-CN" sz="1800" kern="100" dirty="0">
              <a:effectLst/>
              <a:latin typeface="Times New Roman" panose="02020603050405020304" pitchFamily="18" charset="0"/>
              <a:ea typeface="宋体" panose="02010600030101010101" pitchFamily="2" charset="-122"/>
            </a:endParaRPr>
          </a:p>
          <a:p>
            <a:pPr marL="266700" indent="266700" algn="just"/>
            <a:r>
              <a:rPr lang="en-US" altLang="zh-CN" sz="1800" kern="100" dirty="0">
                <a:effectLst/>
                <a:latin typeface="宋体" panose="02010600030101010101" pitchFamily="2" charset="-122"/>
                <a:ea typeface="宋体" panose="02010600030101010101" pitchFamily="2" charset="-122"/>
              </a:rPr>
              <a:t>private int private Variable;</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    </a:t>
            </a:r>
            <a:r>
              <a:rPr lang="en-US" altLang="zh-CN" sz="1800" kern="100" dirty="0" err="1">
                <a:effectLst/>
                <a:latin typeface="宋体" panose="02010600030101010101" pitchFamily="2" charset="-122"/>
                <a:ea typeface="宋体" panose="02010600030101010101" pitchFamily="2" charset="-122"/>
              </a:rPr>
              <a:t>boolean</a:t>
            </a:r>
            <a:r>
              <a:rPr lang="en-US" altLang="zh-CN" sz="1800" kern="100" dirty="0">
                <a:effectLst/>
                <a:latin typeface="宋体" panose="02010600030101010101" pitchFamily="2" charset="-122"/>
                <a:ea typeface="宋体" panose="02010600030101010101" pitchFamily="2" charset="-122"/>
              </a:rPr>
              <a:t> is Equal To(A </a:t>
            </a:r>
            <a:r>
              <a:rPr lang="en-US" altLang="zh-CN" sz="1800" kern="100" dirty="0" err="1">
                <a:effectLst/>
                <a:latin typeface="宋体" panose="02010600030101010101" pitchFamily="2" charset="-122"/>
                <a:ea typeface="宋体" panose="02010600030101010101" pitchFamily="2" charset="-122"/>
              </a:rPr>
              <a:t>anotherA</a:t>
            </a:r>
            <a:r>
              <a:rPr lang="en-US" altLang="zh-CN" sz="1800" kern="100" dirty="0">
                <a:effectLst/>
                <a:latin typeface="宋体" panose="02010600030101010101" pitchFamily="2" charset="-122"/>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        if (this. Private Variable == another A. private Variable)</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        	return true;</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        else</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            return false;</a:t>
            </a:r>
            <a:endParaRPr lang="zh-CN" altLang="zh-CN" sz="1800" kern="100" dirty="0">
              <a:effectLst/>
              <a:latin typeface="Times New Roman" panose="02020603050405020304" pitchFamily="18" charset="0"/>
              <a:ea typeface="宋体" panose="02010600030101010101" pitchFamily="2" charset="-122"/>
            </a:endParaRPr>
          </a:p>
          <a:p>
            <a:pPr marL="266700" indent="266700" algn="just"/>
            <a:r>
              <a:rPr lang="en-US" altLang="zh-CN" sz="1800" kern="100" dirty="0">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结果是运行正常。可见，相同类型的对象可以访问其他对象的</a:t>
            </a:r>
            <a:r>
              <a:rPr lang="en-US" altLang="zh-CN" sz="1800" kern="100" dirty="0">
                <a:effectLst/>
                <a:latin typeface="Times New Roman" panose="02020603050405020304" pitchFamily="18" charset="0"/>
                <a:ea typeface="宋体" panose="02010600030101010101" pitchFamily="2" charset="-122"/>
              </a:rPr>
              <a:t>private</a:t>
            </a:r>
            <a:r>
              <a:rPr lang="zh-CN" altLang="zh-CN" sz="1800" kern="100" dirty="0">
                <a:effectLst/>
                <a:latin typeface="Times New Roman" panose="02020603050405020304" pitchFamily="18" charset="0"/>
                <a:ea typeface="宋体" panose="02010600030101010101" pitchFamily="2" charset="-122"/>
              </a:rPr>
              <a:t>成员。这是因为访问限制只是在类别层次</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类的所有实例</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而不是在对象层次</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类的特定实例</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上。</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实际应用过程中，如果我们不想让别的类生成自己定义的类的实例，可以将其构造方法声明为</a:t>
            </a:r>
            <a:r>
              <a:rPr lang="en-US" altLang="zh-CN" sz="1800" kern="100" dirty="0">
                <a:effectLst/>
                <a:latin typeface="Times New Roman" panose="02020603050405020304" pitchFamily="18" charset="0"/>
                <a:ea typeface="宋体" panose="02010600030101010101" pitchFamily="2" charset="-122"/>
              </a:rPr>
              <a:t>private</a:t>
            </a:r>
            <a:r>
              <a:rPr lang="zh-CN" altLang="zh-CN" sz="1800" kern="100" dirty="0">
                <a:effectLst/>
                <a:latin typeface="Times New Roman" panose="02020603050405020304" pitchFamily="18" charset="0"/>
                <a:ea typeface="宋体" panose="02010600030101010101" pitchFamily="2" charset="-122"/>
              </a:rPr>
              <a:t>类型。比如，</a:t>
            </a:r>
            <a:r>
              <a:rPr lang="en-US" altLang="zh-CN" sz="1800" kern="100" dirty="0" err="1">
                <a:effectLst/>
                <a:latin typeface="Times New Roman" panose="02020603050405020304" pitchFamily="18" charset="0"/>
                <a:ea typeface="宋体" panose="02010600030101010101" pitchFamily="2" charset="-122"/>
              </a:rPr>
              <a:t>java.lang.System</a:t>
            </a:r>
            <a:r>
              <a:rPr lang="zh-CN" altLang="zh-CN" sz="1800" kern="100" dirty="0">
                <a:effectLst/>
                <a:latin typeface="Times New Roman" panose="02020603050405020304" pitchFamily="18" charset="0"/>
                <a:ea typeface="宋体" panose="02010600030101010101" pitchFamily="2" charset="-122"/>
              </a:rPr>
              <a:t>，它的构造方法为</a:t>
            </a:r>
            <a:r>
              <a:rPr lang="en-US" altLang="zh-CN" sz="1800" kern="100" dirty="0">
                <a:effectLst/>
                <a:latin typeface="Times New Roman" panose="02020603050405020304" pitchFamily="18" charset="0"/>
                <a:ea typeface="宋体" panose="02010600030101010101" pitchFamily="2" charset="-122"/>
              </a:rPr>
              <a:t>private</a:t>
            </a:r>
            <a:r>
              <a:rPr lang="zh-CN" altLang="zh-CN" sz="1800" kern="100" dirty="0">
                <a:effectLst/>
                <a:latin typeface="Times New Roman" panose="02020603050405020304" pitchFamily="18" charset="0"/>
                <a:ea typeface="宋体" panose="02010600030101010101" pitchFamily="2" charset="-122"/>
              </a:rPr>
              <a:t>，所以不能被实例化，但由于其所有方法和变量均定义为</a:t>
            </a:r>
            <a:r>
              <a:rPr lang="en-US" altLang="zh-CN" sz="1800" kern="100" dirty="0">
                <a:effectLst/>
                <a:latin typeface="Times New Roman" panose="02020603050405020304" pitchFamily="18" charset="0"/>
                <a:ea typeface="宋体" panose="02010600030101010101" pitchFamily="2" charset="-122"/>
              </a:rPr>
              <a:t>static</a:t>
            </a:r>
            <a:r>
              <a:rPr lang="zh-CN" altLang="zh-CN" sz="1800" kern="100" dirty="0">
                <a:effectLst/>
                <a:latin typeface="Times New Roman" panose="02020603050405020304" pitchFamily="18" charset="0"/>
                <a:ea typeface="宋体" panose="02010600030101010101" pitchFamily="2" charset="-122"/>
              </a:rPr>
              <a:t>类型，故可以直接调用其方法和变量。</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7" name="文本框 6"/>
          <p:cNvSpPr txBox="1"/>
          <p:nvPr/>
        </p:nvSpPr>
        <p:spPr>
          <a:xfrm>
            <a:off x="649287" y="1066862"/>
            <a:ext cx="11161563" cy="5539978"/>
          </a:xfrm>
          <a:prstGeom prst="rect">
            <a:avLst/>
          </a:prstGeom>
          <a:noFill/>
        </p:spPr>
        <p:txBody>
          <a:bodyPr wrap="square">
            <a:spAutoFit/>
          </a:bodyPr>
          <a:lstStyle/>
          <a:p>
            <a:pPr indent="266700" algn="just"/>
            <a:r>
              <a:rPr lang="en-US" altLang="zh-CN" sz="1800" kern="100" dirty="0">
                <a:effectLst/>
                <a:latin typeface="宋体" panose="02010600030101010101" pitchFamily="2" charset="-122"/>
                <a:ea typeface="宋体" panose="02010600030101010101" pitchFamily="2" charset="-122"/>
              </a:rPr>
              <a:t>protected</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600" kern="100" dirty="0">
                <a:effectLst/>
                <a:latin typeface="Times New Roman" panose="02020603050405020304" pitchFamily="18" charset="0"/>
                <a:ea typeface="宋体" panose="02010600030101010101" pitchFamily="2" charset="-122"/>
              </a:rPr>
              <a:t>定义为</a:t>
            </a:r>
            <a:r>
              <a:rPr lang="en-US" altLang="zh-CN" sz="1600" kern="100" dirty="0">
                <a:effectLst/>
                <a:latin typeface="Times New Roman" panose="02020603050405020304" pitchFamily="18" charset="0"/>
                <a:ea typeface="宋体" panose="02010600030101010101" pitchFamily="2" charset="-122"/>
              </a:rPr>
              <a:t>protected</a:t>
            </a:r>
            <a:r>
              <a:rPr lang="zh-CN" altLang="zh-CN" sz="1600" kern="100" dirty="0">
                <a:effectLst/>
                <a:latin typeface="Times New Roman" panose="02020603050405020304" pitchFamily="18" charset="0"/>
                <a:ea typeface="宋体" panose="02010600030101010101" pitchFamily="2" charset="-122"/>
              </a:rPr>
              <a:t>的类成员允许类本身、子类以及在相同包中的类访问它。一般来说，需要子类访问的成员，可以使用</a:t>
            </a:r>
            <a:r>
              <a:rPr lang="en-US" altLang="zh-CN" sz="1600" kern="100" dirty="0">
                <a:effectLst/>
                <a:latin typeface="Times New Roman" panose="02020603050405020304" pitchFamily="18" charset="0"/>
                <a:ea typeface="宋体" panose="02010600030101010101" pitchFamily="2" charset="-122"/>
              </a:rPr>
              <a:t>protected</a:t>
            </a:r>
            <a:r>
              <a:rPr lang="zh-CN" altLang="zh-CN" sz="1600" kern="100" dirty="0">
                <a:effectLst/>
                <a:latin typeface="Times New Roman" panose="02020603050405020304" pitchFamily="18" charset="0"/>
                <a:ea typeface="宋体" panose="02010600030101010101" pitchFamily="2" charset="-122"/>
              </a:rPr>
              <a:t>进行限制。</a:t>
            </a:r>
            <a:r>
              <a:rPr lang="en-US" altLang="zh-CN" sz="1600" kern="100" dirty="0">
                <a:effectLst/>
                <a:latin typeface="Times New Roman" panose="02020603050405020304" pitchFamily="18" charset="0"/>
                <a:ea typeface="宋体" panose="02010600030101010101" pitchFamily="2" charset="-122"/>
              </a:rPr>
              <a:t>protected</a:t>
            </a:r>
            <a:r>
              <a:rPr lang="zh-CN" altLang="zh-CN" sz="1600" kern="100" dirty="0">
                <a:effectLst/>
                <a:latin typeface="Times New Roman" panose="02020603050405020304" pitchFamily="18" charset="0"/>
                <a:ea typeface="宋体" panose="02010600030101010101" pitchFamily="2" charset="-122"/>
              </a:rPr>
              <a:t>成员就像家庭秘密，家里人知道无所谓，但是却不让外人知道。现在我们看看</a:t>
            </a:r>
            <a:r>
              <a:rPr lang="en-US" altLang="zh-CN" sz="1600" kern="100" dirty="0">
                <a:effectLst/>
                <a:latin typeface="Times New Roman" panose="02020603050405020304" pitchFamily="18" charset="0"/>
                <a:ea typeface="宋体" panose="02010600030101010101" pitchFamily="2" charset="-122"/>
              </a:rPr>
              <a:t>protected</a:t>
            </a:r>
            <a:r>
              <a:rPr lang="zh-CN" altLang="zh-CN" sz="1600" kern="100" dirty="0">
                <a:effectLst/>
                <a:latin typeface="Times New Roman" panose="02020603050405020304" pitchFamily="18" charset="0"/>
                <a:ea typeface="宋体" panose="02010600030101010101" pitchFamily="2" charset="-122"/>
              </a:rPr>
              <a:t>是怎样限制使用在相同包内的类的。假如上面的那个类</a:t>
            </a:r>
            <a:r>
              <a:rPr lang="en-US" altLang="zh-CN" sz="1600" kern="100" dirty="0">
                <a:effectLst/>
                <a:latin typeface="Times New Roman" panose="02020603050405020304" pitchFamily="18" charset="0"/>
                <a:ea typeface="宋体" panose="02010600030101010101" pitchFamily="2" charset="-122"/>
              </a:rPr>
              <a:t>A</a:t>
            </a:r>
            <a:r>
              <a:rPr lang="zh-CN" altLang="zh-CN" sz="1600" kern="100" dirty="0">
                <a:effectLst/>
                <a:latin typeface="Times New Roman" panose="02020603050405020304" pitchFamily="18" charset="0"/>
                <a:ea typeface="宋体" panose="02010600030101010101" pitchFamily="2" charset="-122"/>
              </a:rPr>
              <a:t>现在被定义在一个包</a:t>
            </a:r>
            <a:r>
              <a:rPr lang="en-US" altLang="zh-CN" sz="1600" kern="100" dirty="0">
                <a:effectLst/>
                <a:latin typeface="Times New Roman" panose="02020603050405020304" pitchFamily="18" charset="0"/>
                <a:ea typeface="宋体" panose="02010600030101010101" pitchFamily="2" charset="-122"/>
              </a:rPr>
              <a:t>Protect1</a:t>
            </a:r>
            <a:r>
              <a:rPr lang="zh-CN" altLang="zh-CN" sz="1600" kern="100" dirty="0">
                <a:effectLst/>
                <a:latin typeface="Times New Roman" panose="02020603050405020304" pitchFamily="18" charset="0"/>
                <a:ea typeface="宋体" panose="02010600030101010101" pitchFamily="2" charset="-122"/>
              </a:rPr>
              <a:t>内，它有一个</a:t>
            </a:r>
            <a:r>
              <a:rPr lang="en-US" altLang="zh-CN" sz="1600" kern="100" dirty="0">
                <a:effectLst/>
                <a:latin typeface="Times New Roman" panose="02020603050405020304" pitchFamily="18" charset="0"/>
                <a:ea typeface="宋体" panose="02010600030101010101" pitchFamily="2" charset="-122"/>
              </a:rPr>
              <a:t>protected</a:t>
            </a:r>
            <a:r>
              <a:rPr lang="zh-CN" altLang="zh-CN" sz="1600" kern="100" dirty="0">
                <a:effectLst/>
                <a:latin typeface="Times New Roman" panose="02020603050405020304" pitchFamily="18" charset="0"/>
                <a:ea typeface="宋体" panose="02010600030101010101" pitchFamily="2" charset="-122"/>
              </a:rPr>
              <a:t>成员变量和一个</a:t>
            </a:r>
            <a:r>
              <a:rPr lang="en-US" altLang="zh-CN" sz="1600" kern="100" dirty="0">
                <a:effectLst/>
                <a:latin typeface="Times New Roman" panose="02020603050405020304" pitchFamily="18" charset="0"/>
                <a:ea typeface="宋体" panose="02010600030101010101" pitchFamily="2" charset="-122"/>
              </a:rPr>
              <a:t>protected</a:t>
            </a:r>
            <a:r>
              <a:rPr lang="zh-CN" altLang="zh-CN" sz="1600" kern="100" dirty="0">
                <a:effectLst/>
                <a:latin typeface="Times New Roman" panose="02020603050405020304" pitchFamily="18" charset="0"/>
                <a:ea typeface="宋体" panose="02010600030101010101" pitchFamily="2" charset="-122"/>
              </a:rPr>
              <a:t>方法，具体如下： </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400" kern="100" dirty="0">
                <a:effectLst/>
                <a:latin typeface="宋体" panose="02010600030101010101" pitchFamily="2" charset="-122"/>
                <a:ea typeface="宋体" panose="02010600030101010101" pitchFamily="2" charset="-122"/>
              </a:rPr>
              <a:t>package Protext1;</a:t>
            </a:r>
            <a:endParaRPr lang="zh-CN" altLang="zh-CN" sz="1400" kern="100" dirty="0">
              <a:effectLst/>
              <a:latin typeface="Times New Roman" panose="02020603050405020304" pitchFamily="18" charset="0"/>
              <a:ea typeface="宋体" panose="02010600030101010101" pitchFamily="2" charset="-122"/>
            </a:endParaRPr>
          </a:p>
          <a:p>
            <a:pPr indent="266700" algn="just"/>
            <a:r>
              <a:rPr lang="en-US" altLang="zh-CN" sz="1400" kern="100" dirty="0">
                <a:effectLst/>
                <a:latin typeface="宋体" panose="02010600030101010101" pitchFamily="2" charset="-122"/>
                <a:ea typeface="宋体" panose="02010600030101010101" pitchFamily="2" charset="-122"/>
              </a:rPr>
              <a:t>public class A  {</a:t>
            </a:r>
            <a:endParaRPr lang="zh-CN" altLang="zh-CN" sz="1400" kern="100" dirty="0">
              <a:effectLst/>
              <a:latin typeface="Times New Roman" panose="02020603050405020304" pitchFamily="18" charset="0"/>
              <a:ea typeface="宋体" panose="02010600030101010101" pitchFamily="2" charset="-122"/>
            </a:endParaRPr>
          </a:p>
          <a:p>
            <a:pPr indent="266700" algn="just"/>
            <a:r>
              <a:rPr lang="en-US" altLang="zh-CN" sz="1400" kern="100" dirty="0">
                <a:effectLst/>
                <a:latin typeface="宋体" panose="02010600030101010101" pitchFamily="2" charset="-122"/>
                <a:ea typeface="宋体" panose="02010600030101010101" pitchFamily="2" charset="-122"/>
              </a:rPr>
              <a:t>protected int </a:t>
            </a:r>
            <a:r>
              <a:rPr lang="en-US" altLang="zh-CN" sz="1400" kern="100" dirty="0" err="1">
                <a:effectLst/>
                <a:latin typeface="宋体" panose="02010600030101010101" pitchFamily="2" charset="-122"/>
                <a:ea typeface="宋体" panose="02010600030101010101" pitchFamily="2" charset="-122"/>
              </a:rPr>
              <a:t>protectVariable</a:t>
            </a:r>
            <a:r>
              <a:rPr lang="en-US" altLang="zh-CN" sz="1400" kern="100" dirty="0">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indent="266700" algn="just"/>
            <a:r>
              <a:rPr lang="en-US" altLang="zh-CN" sz="1400" kern="100" dirty="0">
                <a:effectLst/>
                <a:latin typeface="宋体" panose="02010600030101010101" pitchFamily="2" charset="-122"/>
                <a:ea typeface="宋体" panose="02010600030101010101" pitchFamily="2" charset="-122"/>
              </a:rPr>
              <a:t>protected void </a:t>
            </a:r>
            <a:r>
              <a:rPr lang="en-US" altLang="zh-CN" sz="1400" kern="100" dirty="0" err="1">
                <a:effectLst/>
                <a:latin typeface="宋体" panose="02010600030101010101" pitchFamily="2" charset="-122"/>
                <a:ea typeface="宋体" panose="02010600030101010101" pitchFamily="2" charset="-122"/>
              </a:rPr>
              <a:t>protectMethod</a:t>
            </a:r>
            <a:r>
              <a:rPr lang="en-US" altLang="zh-CN" sz="1400" kern="100" dirty="0">
                <a:effectLst/>
                <a:latin typeface="宋体" panose="02010600030101010101" pitchFamily="2" charset="-122"/>
                <a:ea typeface="宋体" panose="02010600030101010101" pitchFamily="2" charset="-122"/>
              </a:rPr>
              <a:t>() {</a:t>
            </a:r>
            <a:endParaRPr lang="zh-CN" altLang="zh-CN" sz="1400" kern="100" dirty="0">
              <a:effectLst/>
              <a:latin typeface="Times New Roman" panose="02020603050405020304" pitchFamily="18" charset="0"/>
              <a:ea typeface="宋体" panose="02010600030101010101" pitchFamily="2" charset="-122"/>
            </a:endParaRPr>
          </a:p>
          <a:p>
            <a:pPr indent="266700" algn="just"/>
            <a:r>
              <a:rPr lang="en-US" altLang="zh-CN" sz="1400" kern="100" dirty="0" err="1">
                <a:effectLst/>
                <a:latin typeface="宋体" panose="02010600030101010101" pitchFamily="2" charset="-122"/>
                <a:ea typeface="宋体" panose="02010600030101010101" pitchFamily="2" charset="-122"/>
              </a:rPr>
              <a:t>System.out.println</a:t>
            </a:r>
            <a:r>
              <a:rPr lang="en-US" altLang="zh-CN" sz="1400" kern="100" dirty="0">
                <a:effectLst/>
                <a:latin typeface="宋体" panose="02010600030101010101" pitchFamily="2" charset="-122"/>
                <a:ea typeface="宋体" panose="02010600030101010101" pitchFamily="2" charset="-122"/>
              </a:rPr>
              <a:t>("Test for protected definition!");</a:t>
            </a:r>
            <a:endParaRPr lang="zh-CN" altLang="zh-CN" sz="1400" kern="100" dirty="0">
              <a:effectLst/>
              <a:latin typeface="Times New Roman" panose="02020603050405020304" pitchFamily="18" charset="0"/>
              <a:ea typeface="宋体" panose="02010600030101010101" pitchFamily="2" charset="-122"/>
            </a:endParaRPr>
          </a:p>
          <a:p>
            <a:pPr indent="266700" algn="just"/>
            <a:r>
              <a:rPr lang="en-US" altLang="zh-CN" sz="1400" kern="100" dirty="0">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indent="266700" algn="just"/>
            <a:r>
              <a:rPr lang="en-US" altLang="zh-CN" sz="1400" kern="100" dirty="0">
                <a:effectLst/>
                <a:latin typeface="宋体" panose="02010600030101010101" pitchFamily="2" charset="-122"/>
                <a:ea typeface="宋体" panose="02010600030101010101" pitchFamily="2" charset="-122"/>
              </a:rPr>
              <a:t>}</a:t>
            </a:r>
            <a:endParaRPr lang="en-US" altLang="zh-CN" sz="1400" kern="100" dirty="0">
              <a:effectLst/>
              <a:latin typeface="宋体" panose="02010600030101010101" pitchFamily="2" charset="-122"/>
              <a:ea typeface="宋体" panose="02010600030101010101" pitchFamily="2" charset="-122"/>
            </a:endParaRPr>
          </a:p>
          <a:p>
            <a:pPr indent="266700" algn="just"/>
            <a:r>
              <a:rPr lang="zh-CN" altLang="zh-CN" sz="1600" kern="100" dirty="0">
                <a:effectLst/>
                <a:latin typeface="Times New Roman" panose="02020603050405020304" pitchFamily="18" charset="0"/>
                <a:ea typeface="宋体" panose="02010600030101010101" pitchFamily="2" charset="-122"/>
              </a:rPr>
              <a:t>现在，假设类</a:t>
            </a:r>
            <a:r>
              <a:rPr lang="en-US" altLang="zh-CN" sz="1600" kern="100" dirty="0">
                <a:effectLst/>
                <a:latin typeface="Times New Roman" panose="02020603050405020304" pitchFamily="18" charset="0"/>
                <a:ea typeface="宋体" panose="02010600030101010101" pitchFamily="2" charset="-122"/>
              </a:rPr>
              <a:t>C</a:t>
            </a:r>
            <a:r>
              <a:rPr lang="zh-CN" altLang="zh-CN" sz="1600" kern="100" dirty="0">
                <a:effectLst/>
                <a:latin typeface="Times New Roman" panose="02020603050405020304" pitchFamily="18" charset="0"/>
                <a:ea typeface="宋体" panose="02010600030101010101" pitchFamily="2" charset="-122"/>
              </a:rPr>
              <a:t>也声明为</a:t>
            </a:r>
            <a:r>
              <a:rPr lang="en-US" altLang="zh-CN" sz="1600" kern="100" dirty="0">
                <a:effectLst/>
                <a:latin typeface="Times New Roman" panose="02020603050405020304" pitchFamily="18" charset="0"/>
                <a:ea typeface="宋体" panose="02010600030101010101" pitchFamily="2" charset="-122"/>
              </a:rPr>
              <a:t>Protect1</a:t>
            </a:r>
            <a:r>
              <a:rPr lang="zh-CN" altLang="zh-CN" sz="1600" kern="100" dirty="0">
                <a:effectLst/>
                <a:latin typeface="Times New Roman" panose="02020603050405020304" pitchFamily="18" charset="0"/>
                <a:ea typeface="宋体" panose="02010600030101010101" pitchFamily="2" charset="-122"/>
              </a:rPr>
              <a:t>包的一个成员</a:t>
            </a:r>
            <a:r>
              <a:rPr lang="en-US" altLang="zh-CN" sz="1600" kern="100" dirty="0">
                <a:effectLst/>
                <a:latin typeface="Times New Roman" panose="02020603050405020304" pitchFamily="18" charset="0"/>
                <a:ea typeface="宋体" panose="02010600030101010101" pitchFamily="2" charset="-122"/>
              </a:rPr>
              <a:t>(</a:t>
            </a:r>
            <a:r>
              <a:rPr lang="zh-CN" altLang="zh-CN" sz="1600" kern="100" dirty="0">
                <a:effectLst/>
                <a:latin typeface="Times New Roman" panose="02020603050405020304" pitchFamily="18" charset="0"/>
                <a:ea typeface="宋体" panose="02010600030101010101" pitchFamily="2" charset="-122"/>
              </a:rPr>
              <a:t>不是</a:t>
            </a:r>
            <a:r>
              <a:rPr lang="en-US" altLang="zh-CN" sz="1600" kern="100" dirty="0">
                <a:effectLst/>
                <a:latin typeface="Times New Roman" panose="02020603050405020304" pitchFamily="18" charset="0"/>
                <a:ea typeface="宋体" panose="02010600030101010101" pitchFamily="2" charset="-122"/>
              </a:rPr>
              <a:t>A</a:t>
            </a:r>
            <a:r>
              <a:rPr lang="zh-CN" altLang="zh-CN" sz="1600" kern="100" dirty="0">
                <a:effectLst/>
                <a:latin typeface="Times New Roman" panose="02020603050405020304" pitchFamily="18" charset="0"/>
                <a:ea typeface="宋体" panose="02010600030101010101" pitchFamily="2" charset="-122"/>
              </a:rPr>
              <a:t>的子类</a:t>
            </a:r>
            <a:r>
              <a:rPr lang="en-US" altLang="zh-CN" sz="1600" kern="100" dirty="0">
                <a:effectLst/>
                <a:latin typeface="Times New Roman" panose="02020603050405020304" pitchFamily="18" charset="0"/>
                <a:ea typeface="宋体" panose="02010600030101010101" pitchFamily="2" charset="-122"/>
              </a:rPr>
              <a:t>)</a:t>
            </a:r>
            <a:r>
              <a:rPr lang="zh-CN" altLang="zh-CN" sz="1600" kern="100" dirty="0">
                <a:effectLst/>
                <a:latin typeface="Times New Roman" panose="02020603050405020304" pitchFamily="18" charset="0"/>
                <a:ea typeface="宋体" panose="02010600030101010101" pitchFamily="2" charset="-122"/>
              </a:rPr>
              <a:t>。则类</a:t>
            </a:r>
            <a:r>
              <a:rPr lang="en-US" altLang="zh-CN" sz="1600" kern="100" dirty="0">
                <a:effectLst/>
                <a:latin typeface="Times New Roman" panose="02020603050405020304" pitchFamily="18" charset="0"/>
                <a:ea typeface="宋体" panose="02010600030101010101" pitchFamily="2" charset="-122"/>
              </a:rPr>
              <a:t>C</a:t>
            </a:r>
            <a:r>
              <a:rPr lang="zh-CN" altLang="zh-CN" sz="1600" kern="100" dirty="0">
                <a:effectLst/>
                <a:latin typeface="Times New Roman" panose="02020603050405020304" pitchFamily="18" charset="0"/>
                <a:ea typeface="宋体" panose="02010600030101010101" pitchFamily="2" charset="-122"/>
              </a:rPr>
              <a:t>可以合法地访问</a:t>
            </a:r>
            <a:r>
              <a:rPr lang="en-US" altLang="zh-CN" sz="1600" kern="100" dirty="0">
                <a:effectLst/>
                <a:latin typeface="Times New Roman" panose="02020603050405020304" pitchFamily="18" charset="0"/>
                <a:ea typeface="宋体" panose="02010600030101010101" pitchFamily="2" charset="-122"/>
              </a:rPr>
              <a:t>A</a:t>
            </a:r>
            <a:r>
              <a:rPr lang="zh-CN" altLang="zh-CN" sz="1600" kern="100" dirty="0">
                <a:effectLst/>
                <a:latin typeface="Times New Roman" panose="02020603050405020304" pitchFamily="18" charset="0"/>
                <a:ea typeface="宋体" panose="02010600030101010101" pitchFamily="2" charset="-122"/>
              </a:rPr>
              <a:t>对象的</a:t>
            </a:r>
            <a:r>
              <a:rPr lang="en-US" altLang="zh-CN" sz="1600" kern="100" dirty="0">
                <a:effectLst/>
                <a:latin typeface="Times New Roman" panose="02020603050405020304" pitchFamily="18" charset="0"/>
                <a:ea typeface="宋体" panose="02010600030101010101" pitchFamily="2" charset="-122"/>
              </a:rPr>
              <a:t>protect Variable</a:t>
            </a:r>
            <a:r>
              <a:rPr lang="zh-CN" altLang="zh-CN" sz="1600" kern="100" dirty="0">
                <a:effectLst/>
                <a:latin typeface="Times New Roman" panose="02020603050405020304" pitchFamily="18" charset="0"/>
                <a:ea typeface="宋体" panose="02010600030101010101" pitchFamily="2" charset="-122"/>
              </a:rPr>
              <a:t>成员变量并且可以合法调用它的</a:t>
            </a:r>
            <a:r>
              <a:rPr lang="en-US" altLang="zh-CN" sz="1600" kern="100" dirty="0">
                <a:effectLst/>
                <a:latin typeface="Times New Roman" panose="02020603050405020304" pitchFamily="18" charset="0"/>
                <a:ea typeface="宋体" panose="02010600030101010101" pitchFamily="2" charset="-122"/>
              </a:rPr>
              <a:t>protect Method</a:t>
            </a:r>
            <a:r>
              <a:rPr lang="zh-CN" altLang="zh-CN" sz="1600" kern="100" dirty="0">
                <a:effectLst/>
                <a:latin typeface="Times New Roman" panose="02020603050405020304" pitchFamily="18" charset="0"/>
                <a:ea typeface="宋体" panose="02010600030101010101" pitchFamily="2" charset="-122"/>
              </a:rPr>
              <a:t>，如下：</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400" kern="100" dirty="0">
                <a:effectLst/>
                <a:latin typeface="宋体" panose="02010600030101010101" pitchFamily="2" charset="-122"/>
                <a:ea typeface="宋体" panose="02010600030101010101" pitchFamily="2" charset="-122"/>
              </a:rPr>
              <a:t>package Protect1;</a:t>
            </a:r>
            <a:endParaRPr lang="zh-CN" altLang="zh-CN" sz="1400" kern="100" dirty="0">
              <a:effectLst/>
              <a:latin typeface="Times New Roman" panose="02020603050405020304" pitchFamily="18" charset="0"/>
              <a:ea typeface="宋体" panose="02010600030101010101" pitchFamily="2" charset="-122"/>
            </a:endParaRPr>
          </a:p>
          <a:p>
            <a:pPr indent="266700" algn="just"/>
            <a:r>
              <a:rPr lang="en-US" altLang="zh-CN" sz="1400" kern="100" dirty="0">
                <a:effectLst/>
                <a:latin typeface="宋体" panose="02010600030101010101" pitchFamily="2" charset="-122"/>
                <a:ea typeface="宋体" panose="02010600030101010101" pitchFamily="2" charset="-122"/>
              </a:rPr>
              <a:t>class C {</a:t>
            </a:r>
            <a:endParaRPr lang="zh-CN" altLang="zh-CN" sz="1400" kern="100" dirty="0">
              <a:effectLst/>
              <a:latin typeface="Times New Roman" panose="02020603050405020304" pitchFamily="18" charset="0"/>
              <a:ea typeface="宋体" panose="02010600030101010101" pitchFamily="2" charset="-122"/>
            </a:endParaRPr>
          </a:p>
          <a:p>
            <a:pPr indent="266700" algn="just"/>
            <a:r>
              <a:rPr lang="en-US" altLang="zh-CN" sz="1400" kern="100" dirty="0">
                <a:effectLst/>
                <a:latin typeface="宋体" panose="02010600030101010101" pitchFamily="2" charset="-122"/>
                <a:ea typeface="宋体" panose="02010600030101010101" pitchFamily="2" charset="-122"/>
              </a:rPr>
              <a:t>void access Method() {</a:t>
            </a:r>
            <a:endParaRPr lang="zh-CN" altLang="zh-CN" sz="1400" kern="100" dirty="0">
              <a:effectLst/>
              <a:latin typeface="Times New Roman" panose="02020603050405020304" pitchFamily="18" charset="0"/>
              <a:ea typeface="宋体" panose="02010600030101010101" pitchFamily="2" charset="-122"/>
            </a:endParaRPr>
          </a:p>
          <a:p>
            <a:pPr indent="266700" algn="just"/>
            <a:r>
              <a:rPr lang="en-US" altLang="zh-CN" sz="1400" kern="100" dirty="0">
                <a:effectLst/>
                <a:latin typeface="宋体" panose="02010600030101010101" pitchFamily="2" charset="-122"/>
                <a:ea typeface="宋体" panose="02010600030101010101" pitchFamily="2" charset="-122"/>
              </a:rPr>
              <a:t>    	A </a:t>
            </a:r>
            <a:r>
              <a:rPr lang="en-US" altLang="zh-CN" sz="1400" kern="100" dirty="0" err="1">
                <a:effectLst/>
                <a:latin typeface="宋体" panose="02010600030101010101" pitchFamily="2" charset="-122"/>
                <a:ea typeface="宋体" panose="02010600030101010101" pitchFamily="2" charset="-122"/>
              </a:rPr>
              <a:t>a</a:t>
            </a:r>
            <a:r>
              <a:rPr lang="en-US" altLang="zh-CN" sz="1400" kern="100" dirty="0">
                <a:effectLst/>
                <a:latin typeface="宋体" panose="02010600030101010101" pitchFamily="2" charset="-122"/>
                <a:ea typeface="宋体" panose="02010600030101010101" pitchFamily="2" charset="-122"/>
              </a:rPr>
              <a:t> = new A ();</a:t>
            </a:r>
            <a:endParaRPr lang="zh-CN" altLang="zh-CN" sz="1400" kern="100" dirty="0">
              <a:effectLst/>
              <a:latin typeface="Times New Roman" panose="02020603050405020304" pitchFamily="18" charset="0"/>
              <a:ea typeface="宋体" panose="02010600030101010101" pitchFamily="2" charset="-122"/>
            </a:endParaRPr>
          </a:p>
          <a:p>
            <a:pPr indent="266700" algn="just"/>
            <a:r>
              <a:rPr lang="en-US" altLang="zh-CN" sz="1400" kern="100" dirty="0">
                <a:effectLst/>
                <a:latin typeface="宋体" panose="02010600030101010101" pitchFamily="2" charset="-122"/>
                <a:ea typeface="宋体" panose="02010600030101010101" pitchFamily="2" charset="-122"/>
              </a:rPr>
              <a:t>        a. protect Variable = 10;    	//</a:t>
            </a:r>
            <a:r>
              <a:rPr lang="zh-CN" altLang="zh-CN" sz="1400" kern="100" dirty="0">
                <a:effectLst/>
                <a:latin typeface="Times New Roman" panose="02020603050405020304" pitchFamily="18" charset="0"/>
                <a:ea typeface="宋体" panose="02010600030101010101" pitchFamily="2" charset="-122"/>
              </a:rPr>
              <a:t>合法</a:t>
            </a:r>
            <a:endParaRPr lang="zh-CN" altLang="zh-CN" sz="1400" kern="100" dirty="0">
              <a:effectLst/>
              <a:latin typeface="Times New Roman" panose="02020603050405020304" pitchFamily="18" charset="0"/>
              <a:ea typeface="宋体" panose="02010600030101010101" pitchFamily="2" charset="-122"/>
            </a:endParaRPr>
          </a:p>
          <a:p>
            <a:pPr indent="266700" algn="just"/>
            <a:r>
              <a:rPr lang="en-US" altLang="zh-CN" sz="1400" kern="100" dirty="0">
                <a:effectLst/>
                <a:latin typeface="宋体" panose="02010600030101010101" pitchFamily="2" charset="-122"/>
                <a:ea typeface="宋体" panose="02010600030101010101" pitchFamily="2" charset="-122"/>
              </a:rPr>
              <a:t>        </a:t>
            </a:r>
            <a:r>
              <a:rPr lang="en-US" altLang="zh-CN" sz="1400" kern="100" dirty="0" err="1">
                <a:effectLst/>
                <a:latin typeface="宋体" panose="02010600030101010101" pitchFamily="2" charset="-122"/>
                <a:ea typeface="宋体" panose="02010600030101010101" pitchFamily="2" charset="-122"/>
              </a:rPr>
              <a:t>a.protect</a:t>
            </a:r>
            <a:r>
              <a:rPr lang="en-US" altLang="zh-CN" sz="1400" kern="100" dirty="0">
                <a:effectLst/>
                <a:latin typeface="宋体" panose="02010600030101010101" pitchFamily="2" charset="-122"/>
                <a:ea typeface="宋体" panose="02010600030101010101" pitchFamily="2" charset="-122"/>
              </a:rPr>
              <a:t> Method();    		//</a:t>
            </a:r>
            <a:r>
              <a:rPr lang="zh-CN" altLang="zh-CN" sz="1400" kern="100" dirty="0">
                <a:effectLst/>
                <a:latin typeface="Times New Roman" panose="02020603050405020304" pitchFamily="18" charset="0"/>
                <a:ea typeface="宋体" panose="02010600030101010101" pitchFamily="2" charset="-122"/>
              </a:rPr>
              <a:t>合法</a:t>
            </a:r>
            <a:endParaRPr lang="zh-CN" altLang="zh-CN" sz="1400" kern="100" dirty="0">
              <a:effectLst/>
              <a:latin typeface="Times New Roman" panose="02020603050405020304" pitchFamily="18" charset="0"/>
              <a:ea typeface="宋体" panose="02010600030101010101" pitchFamily="2" charset="-122"/>
            </a:endParaRPr>
          </a:p>
          <a:p>
            <a:pPr indent="266700" algn="just"/>
            <a:r>
              <a:rPr lang="en-US" altLang="zh-CN" sz="1400" kern="100" dirty="0">
                <a:effectLst/>
                <a:latin typeface="宋体" panose="02010600030101010101" pitchFamily="2" charset="-122"/>
                <a:ea typeface="宋体" panose="02010600030101010101" pitchFamily="2" charset="-122"/>
              </a:rPr>
              <a:t>     }</a:t>
            </a:r>
            <a:endParaRPr lang="zh-CN" altLang="zh-CN" sz="1400" kern="100" dirty="0">
              <a:effectLst/>
              <a:latin typeface="Times New Roman" panose="02020603050405020304" pitchFamily="18" charset="0"/>
              <a:ea typeface="宋体" panose="02010600030101010101" pitchFamily="2" charset="-122"/>
            </a:endParaRPr>
          </a:p>
          <a:p>
            <a:pPr indent="266700" algn="just"/>
            <a:r>
              <a:rPr lang="en-US" altLang="zh-CN" sz="1400" kern="100" dirty="0">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indent="266700" algn="just"/>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7" name="文本框 6"/>
          <p:cNvSpPr txBox="1"/>
          <p:nvPr/>
        </p:nvSpPr>
        <p:spPr>
          <a:xfrm>
            <a:off x="649287" y="1066862"/>
            <a:ext cx="11161563" cy="4247317"/>
          </a:xfrm>
          <a:prstGeom prst="rect">
            <a:avLst/>
          </a:prstGeom>
          <a:noFill/>
        </p:spPr>
        <p:txBody>
          <a:bodyPr wrap="square">
            <a:spAutoFit/>
          </a:bodyPr>
          <a:lstStyle/>
          <a:p>
            <a:pPr indent="266700" algn="just"/>
            <a:r>
              <a:rPr lang="zh-CN" altLang="zh-CN" sz="1800" kern="100" dirty="0">
                <a:effectLst/>
                <a:latin typeface="Times New Roman" panose="02020603050405020304" pitchFamily="18" charset="0"/>
                <a:ea typeface="宋体" panose="02010600030101010101" pitchFamily="2" charset="-122"/>
              </a:rPr>
              <a:t>下面我们探讨</a:t>
            </a:r>
            <a:r>
              <a:rPr lang="en-US" altLang="zh-CN" sz="1800" kern="100" dirty="0">
                <a:effectLst/>
                <a:latin typeface="Times New Roman" panose="02020603050405020304" pitchFamily="18" charset="0"/>
                <a:ea typeface="宋体" panose="02010600030101010101" pitchFamily="2" charset="-122"/>
              </a:rPr>
              <a:t>protected</a:t>
            </a:r>
            <a:r>
              <a:rPr lang="zh-CN" altLang="zh-CN" sz="1800" kern="100" dirty="0">
                <a:effectLst/>
                <a:latin typeface="Times New Roman" panose="02020603050405020304" pitchFamily="18" charset="0"/>
                <a:ea typeface="宋体" panose="02010600030101010101" pitchFamily="2" charset="-122"/>
              </a:rPr>
              <a:t>如何限制类</a:t>
            </a:r>
            <a:r>
              <a:rPr lang="en-US" altLang="zh-CN" sz="1800" kern="100" dirty="0">
                <a:effectLst/>
                <a:latin typeface="Times New Roman" panose="02020603050405020304" pitchFamily="18" charset="0"/>
                <a:ea typeface="宋体" panose="02010600030101010101" pitchFamily="2" charset="-122"/>
              </a:rPr>
              <a:t>A</a:t>
            </a:r>
            <a:r>
              <a:rPr lang="zh-CN" altLang="zh-CN" sz="1800" kern="100" dirty="0">
                <a:effectLst/>
                <a:latin typeface="Times New Roman" panose="02020603050405020304" pitchFamily="18" charset="0"/>
                <a:ea typeface="宋体" panose="02010600030101010101" pitchFamily="2" charset="-122"/>
              </a:rPr>
              <a:t>子类的访问。首先定义类</a:t>
            </a:r>
            <a:r>
              <a:rPr lang="en-US" altLang="zh-CN" sz="1800" kern="100" dirty="0">
                <a:effectLst/>
                <a:latin typeface="Times New Roman" panose="02020603050405020304" pitchFamily="18" charset="0"/>
                <a:ea typeface="宋体" panose="02010600030101010101" pitchFamily="2" charset="-122"/>
              </a:rPr>
              <a:t>D</a:t>
            </a:r>
            <a:r>
              <a:rPr lang="zh-CN" altLang="zh-CN" sz="1800" kern="100" dirty="0">
                <a:effectLst/>
                <a:latin typeface="Times New Roman" panose="02020603050405020304" pitchFamily="18" charset="0"/>
                <a:ea typeface="宋体" panose="02010600030101010101" pitchFamily="2" charset="-122"/>
              </a:rPr>
              <a:t>，它由类</a:t>
            </a:r>
            <a:r>
              <a:rPr lang="en-US" altLang="zh-CN" sz="1800" kern="100" dirty="0">
                <a:effectLst/>
                <a:latin typeface="Times New Roman" panose="02020603050405020304" pitchFamily="18" charset="0"/>
                <a:ea typeface="宋体" panose="02010600030101010101" pitchFamily="2" charset="-122"/>
              </a:rPr>
              <a:t>A</a:t>
            </a:r>
            <a:r>
              <a:rPr lang="zh-CN" altLang="zh-CN" sz="1800" kern="100" dirty="0">
                <a:effectLst/>
                <a:latin typeface="Times New Roman" panose="02020603050405020304" pitchFamily="18" charset="0"/>
                <a:ea typeface="宋体" panose="02010600030101010101" pitchFamily="2" charset="-122"/>
              </a:rPr>
              <a:t>继承而来，但处在不同的包中，设为</a:t>
            </a:r>
            <a:r>
              <a:rPr lang="en-US" altLang="zh-CN" sz="1800" kern="100" dirty="0">
                <a:effectLst/>
                <a:latin typeface="Times New Roman" panose="02020603050405020304" pitchFamily="18" charset="0"/>
                <a:ea typeface="宋体" panose="02010600030101010101" pitchFamily="2" charset="-122"/>
              </a:rPr>
              <a:t>Protect2</a:t>
            </a:r>
            <a:r>
              <a:rPr lang="zh-CN" altLang="zh-CN" sz="1800" kern="100" dirty="0">
                <a:effectLst/>
                <a:latin typeface="Times New Roman" panose="02020603050405020304" pitchFamily="18" charset="0"/>
                <a:ea typeface="宋体" panose="02010600030101010101" pitchFamily="2" charset="-122"/>
              </a:rPr>
              <a:t>。则类</a:t>
            </a:r>
            <a:r>
              <a:rPr lang="en-US" altLang="zh-CN" sz="1800" kern="100" dirty="0">
                <a:effectLst/>
                <a:latin typeface="Times New Roman" panose="02020603050405020304" pitchFamily="18" charset="0"/>
                <a:ea typeface="宋体" panose="02010600030101010101" pitchFamily="2" charset="-122"/>
              </a:rPr>
              <a:t>D</a:t>
            </a:r>
            <a:r>
              <a:rPr lang="zh-CN" altLang="zh-CN" sz="1800" kern="100" dirty="0">
                <a:effectLst/>
                <a:latin typeface="Times New Roman" panose="02020603050405020304" pitchFamily="18" charset="0"/>
                <a:ea typeface="宋体" panose="02010600030101010101" pitchFamily="2" charset="-122"/>
              </a:rPr>
              <a:t>可以访问其本身类实例成员</a:t>
            </a:r>
            <a:r>
              <a:rPr lang="en-US" altLang="zh-CN" sz="1800" kern="100" dirty="0">
                <a:effectLst/>
                <a:latin typeface="Times New Roman" panose="02020603050405020304" pitchFamily="18" charset="0"/>
                <a:ea typeface="宋体" panose="02010600030101010101" pitchFamily="2" charset="-122"/>
              </a:rPr>
              <a:t>protect Variable</a:t>
            </a:r>
            <a:r>
              <a:rPr lang="zh-CN" altLang="zh-CN" sz="1800" kern="100" dirty="0">
                <a:effectLst/>
                <a:latin typeface="Times New Roman" panose="02020603050405020304" pitchFamily="18" charset="0"/>
                <a:ea typeface="宋体" panose="02010600030101010101" pitchFamily="2" charset="-122"/>
              </a:rPr>
              <a:t>和</a:t>
            </a:r>
            <a:r>
              <a:rPr lang="en-US" altLang="zh-CN" sz="1800" kern="100" dirty="0">
                <a:effectLst/>
                <a:latin typeface="Times New Roman" panose="02020603050405020304" pitchFamily="18" charset="0"/>
                <a:ea typeface="宋体" panose="02010600030101010101" pitchFamily="2" charset="-122"/>
              </a:rPr>
              <a:t>protect Method</a:t>
            </a:r>
            <a:r>
              <a:rPr lang="zh-CN" altLang="zh-CN" sz="1800" kern="100" dirty="0">
                <a:effectLst/>
                <a:latin typeface="Times New Roman" panose="02020603050405020304" pitchFamily="18" charset="0"/>
                <a:ea typeface="宋体" panose="02010600030101010101" pitchFamily="2" charset="-122"/>
              </a:rPr>
              <a:t>，但不能访问类</a:t>
            </a:r>
            <a:r>
              <a:rPr lang="en-US" altLang="zh-CN" sz="1800" kern="100" dirty="0">
                <a:effectLst/>
                <a:latin typeface="Times New Roman" panose="02020603050405020304" pitchFamily="18" charset="0"/>
                <a:ea typeface="宋体" panose="02010600030101010101" pitchFamily="2" charset="-122"/>
              </a:rPr>
              <a:t>A</a:t>
            </a:r>
            <a:r>
              <a:rPr lang="zh-CN" altLang="zh-CN" sz="1800" kern="100" dirty="0">
                <a:effectLst/>
                <a:latin typeface="Times New Roman" panose="02020603050405020304" pitchFamily="18" charset="0"/>
                <a:ea typeface="宋体" panose="02010600030101010101" pitchFamily="2" charset="-122"/>
              </a:rPr>
              <a:t>对象中的</a:t>
            </a:r>
            <a:r>
              <a:rPr lang="en-US" altLang="zh-CN" sz="1800" kern="100" dirty="0">
                <a:effectLst/>
                <a:latin typeface="Times New Roman" panose="02020603050405020304" pitchFamily="18" charset="0"/>
                <a:ea typeface="宋体" panose="02010600030101010101" pitchFamily="2" charset="-122"/>
              </a:rPr>
              <a:t>protect Variable</a:t>
            </a:r>
            <a:r>
              <a:rPr lang="zh-CN" altLang="zh-CN" sz="1800" kern="100" dirty="0">
                <a:effectLst/>
                <a:latin typeface="Times New Roman" panose="02020603050405020304" pitchFamily="18" charset="0"/>
                <a:ea typeface="宋体" panose="02010600030101010101" pitchFamily="2" charset="-122"/>
              </a:rPr>
              <a:t>或者</a:t>
            </a:r>
            <a:r>
              <a:rPr lang="en-US" altLang="zh-CN" sz="1800" kern="100" dirty="0">
                <a:effectLst/>
                <a:latin typeface="Times New Roman" panose="02020603050405020304" pitchFamily="18" charset="0"/>
                <a:ea typeface="宋体" panose="02010600030101010101" pitchFamily="2" charset="-122"/>
              </a:rPr>
              <a:t>protect Method</a:t>
            </a:r>
            <a:r>
              <a:rPr lang="zh-CN" altLang="zh-CN" sz="1800" kern="100" dirty="0">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在下面代码中，</a:t>
            </a:r>
            <a:r>
              <a:rPr lang="en-US" altLang="zh-CN" sz="1800" kern="100" dirty="0">
                <a:effectLst/>
                <a:latin typeface="Times New Roman" panose="02020603050405020304" pitchFamily="18" charset="0"/>
                <a:ea typeface="宋体" panose="02010600030101010101" pitchFamily="2" charset="-122"/>
              </a:rPr>
              <a:t>access Method</a:t>
            </a:r>
            <a:r>
              <a:rPr lang="zh-CN" altLang="zh-CN" sz="1800" kern="100" dirty="0">
                <a:effectLst/>
                <a:latin typeface="Times New Roman" panose="02020603050405020304" pitchFamily="18" charset="0"/>
                <a:ea typeface="宋体" panose="02010600030101010101" pitchFamily="2" charset="-122"/>
              </a:rPr>
              <a:t>试图访问在</a:t>
            </a:r>
            <a:r>
              <a:rPr lang="en-US" altLang="zh-CN" sz="1800" kern="100" dirty="0">
                <a:effectLst/>
                <a:latin typeface="Times New Roman" panose="02020603050405020304" pitchFamily="18" charset="0"/>
                <a:ea typeface="宋体" panose="02010600030101010101" pitchFamily="2" charset="-122"/>
              </a:rPr>
              <a:t>A</a:t>
            </a:r>
            <a:r>
              <a:rPr lang="zh-CN" altLang="zh-CN" sz="1800" kern="100" dirty="0">
                <a:effectLst/>
                <a:latin typeface="Times New Roman" panose="02020603050405020304" pitchFamily="18" charset="0"/>
                <a:ea typeface="宋体" panose="02010600030101010101" pitchFamily="2" charset="-122"/>
              </a:rPr>
              <a:t>类型对象中的</a:t>
            </a:r>
            <a:r>
              <a:rPr lang="en-US" altLang="zh-CN" sz="1800" kern="100" dirty="0">
                <a:effectLst/>
                <a:latin typeface="Times New Roman" panose="02020603050405020304" pitchFamily="18" charset="0"/>
                <a:ea typeface="宋体" panose="02010600030101010101" pitchFamily="2" charset="-122"/>
              </a:rPr>
              <a:t>protect Variable</a:t>
            </a:r>
            <a:r>
              <a:rPr lang="zh-CN" altLang="zh-CN" sz="1800" kern="100" dirty="0">
                <a:effectLst/>
                <a:latin typeface="Times New Roman" panose="02020603050405020304" pitchFamily="18" charset="0"/>
                <a:ea typeface="宋体" panose="02010600030101010101" pitchFamily="2" charset="-122"/>
              </a:rPr>
              <a:t>成员变量，这是不合法的，而访问</a:t>
            </a:r>
            <a:r>
              <a:rPr lang="en-US" altLang="zh-CN" sz="1800" kern="100" dirty="0">
                <a:effectLst/>
                <a:latin typeface="Times New Roman" panose="02020603050405020304" pitchFamily="18" charset="0"/>
                <a:ea typeface="宋体" panose="02010600030101010101" pitchFamily="2" charset="-122"/>
              </a:rPr>
              <a:t>D</a:t>
            </a:r>
            <a:r>
              <a:rPr lang="zh-CN" altLang="zh-CN" sz="1800" kern="100" dirty="0">
                <a:effectLst/>
                <a:latin typeface="Times New Roman" panose="02020603050405020304" pitchFamily="18" charset="0"/>
                <a:ea typeface="宋体" panose="02010600030101010101" pitchFamily="2" charset="-122"/>
              </a:rPr>
              <a:t>类型对象则是合法的。与此相同，</a:t>
            </a:r>
            <a:r>
              <a:rPr lang="en-US" altLang="zh-CN" sz="1800" kern="100" dirty="0">
                <a:effectLst/>
                <a:latin typeface="Times New Roman" panose="02020603050405020304" pitchFamily="18" charset="0"/>
                <a:ea typeface="宋体" panose="02010600030101010101" pitchFamily="2" charset="-122"/>
              </a:rPr>
              <a:t>access Method </a:t>
            </a:r>
            <a:r>
              <a:rPr lang="zh-CN" altLang="zh-CN" sz="1800" kern="100" dirty="0">
                <a:effectLst/>
                <a:latin typeface="Times New Roman" panose="02020603050405020304" pitchFamily="18" charset="0"/>
                <a:ea typeface="宋体" panose="02010600030101010101" pitchFamily="2" charset="-122"/>
              </a:rPr>
              <a:t>试图调用</a:t>
            </a:r>
            <a:r>
              <a:rPr lang="en-US" altLang="zh-CN" sz="1800" kern="100" dirty="0">
                <a:effectLst/>
                <a:latin typeface="Times New Roman" panose="02020603050405020304" pitchFamily="18" charset="0"/>
                <a:ea typeface="宋体" panose="02010600030101010101" pitchFamily="2" charset="-122"/>
              </a:rPr>
              <a:t>A</a:t>
            </a:r>
            <a:r>
              <a:rPr lang="zh-CN" altLang="zh-CN" sz="1800" kern="100" dirty="0">
                <a:effectLst/>
                <a:latin typeface="Times New Roman" panose="02020603050405020304" pitchFamily="18" charset="0"/>
                <a:ea typeface="宋体" panose="02010600030101010101" pitchFamily="2" charset="-122"/>
              </a:rPr>
              <a:t>对象的</a:t>
            </a:r>
            <a:r>
              <a:rPr lang="en-US" altLang="zh-CN" sz="1800" kern="100" dirty="0">
                <a:effectLst/>
                <a:latin typeface="Times New Roman" panose="02020603050405020304" pitchFamily="18" charset="0"/>
                <a:ea typeface="宋体" panose="02010600030101010101" pitchFamily="2" charset="-122"/>
              </a:rPr>
              <a:t>protect Method</a:t>
            </a:r>
            <a:r>
              <a:rPr lang="zh-CN" altLang="zh-CN" sz="1800" kern="100" dirty="0">
                <a:effectLst/>
                <a:latin typeface="Times New Roman" panose="02020603050405020304" pitchFamily="18" charset="0"/>
                <a:ea typeface="宋体" panose="02010600030101010101" pitchFamily="2" charset="-122"/>
              </a:rPr>
              <a:t>方法也是非法的。见下例：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 package Protect2;</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 import Protect1.*;</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 class D extends A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 	void access Method(A </a:t>
            </a:r>
            <a:r>
              <a:rPr lang="en-US" altLang="zh-CN" sz="1800" kern="100" dirty="0" err="1">
                <a:effectLst/>
                <a:latin typeface="宋体" panose="02010600030101010101" pitchFamily="2" charset="-122"/>
                <a:ea typeface="宋体" panose="02010600030101010101" pitchFamily="2" charset="-122"/>
              </a:rPr>
              <a:t>a</a:t>
            </a:r>
            <a:r>
              <a:rPr lang="en-US" altLang="zh-CN" sz="1800" kern="100" dirty="0">
                <a:effectLst/>
                <a:latin typeface="宋体" panose="02010600030101010101" pitchFamily="2" charset="-122"/>
                <a:ea typeface="宋体" panose="02010600030101010101" pitchFamily="2" charset="-122"/>
              </a:rPr>
              <a:t>, D d)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 		a. protect Variable = 10;    //</a:t>
            </a:r>
            <a:r>
              <a:rPr lang="zh-CN" altLang="zh-CN" sz="1800" kern="100" dirty="0">
                <a:effectLst/>
                <a:latin typeface="Times New Roman" panose="02020603050405020304" pitchFamily="18" charset="0"/>
                <a:ea typeface="宋体" panose="02010600030101010101" pitchFamily="2" charset="-122"/>
              </a:rPr>
              <a:t>非法</a:t>
            </a:r>
            <a:endParaRPr lang="zh-CN" altLang="zh-CN" sz="1800" kern="100" dirty="0">
              <a:effectLst/>
              <a:latin typeface="Times New Roman" panose="02020603050405020304" pitchFamily="18" charset="0"/>
              <a:ea typeface="宋体" panose="02010600030101010101" pitchFamily="2" charset="-122"/>
            </a:endParaRPr>
          </a:p>
          <a:p>
            <a:pPr marL="466725" indent="333375" algn="just"/>
            <a:r>
              <a:rPr lang="en-US" altLang="zh-CN" sz="1800" kern="100" dirty="0">
                <a:effectLst/>
                <a:latin typeface="宋体" panose="02010600030101010101" pitchFamily="2" charset="-122"/>
                <a:ea typeface="宋体" panose="02010600030101010101" pitchFamily="2" charset="-122"/>
              </a:rPr>
              <a:t>d. protect Variable = 10;    //</a:t>
            </a:r>
            <a:r>
              <a:rPr lang="zh-CN" altLang="zh-CN" sz="1800" kern="100" dirty="0">
                <a:effectLst/>
                <a:latin typeface="Times New Roman" panose="02020603050405020304" pitchFamily="18" charset="0"/>
                <a:ea typeface="宋体" panose="02010600030101010101" pitchFamily="2" charset="-122"/>
              </a:rPr>
              <a:t>合法</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 		</a:t>
            </a:r>
            <a:r>
              <a:rPr lang="en-US" altLang="zh-CN" sz="1800" kern="100" dirty="0" err="1">
                <a:effectLst/>
                <a:latin typeface="宋体" panose="02010600030101010101" pitchFamily="2" charset="-122"/>
                <a:ea typeface="宋体" panose="02010600030101010101" pitchFamily="2" charset="-122"/>
              </a:rPr>
              <a:t>a.protect</a:t>
            </a:r>
            <a:r>
              <a:rPr lang="en-US" altLang="zh-CN" sz="1800" kern="100" dirty="0">
                <a:effectLst/>
                <a:latin typeface="宋体" panose="02010600030101010101" pitchFamily="2" charset="-122"/>
                <a:ea typeface="宋体" panose="02010600030101010101" pitchFamily="2" charset="-122"/>
              </a:rPr>
              <a:t> Method();    //</a:t>
            </a:r>
            <a:r>
              <a:rPr lang="zh-CN" altLang="zh-CN" sz="1800" kern="100" dirty="0">
                <a:effectLst/>
                <a:latin typeface="Times New Roman" panose="02020603050405020304" pitchFamily="18" charset="0"/>
                <a:ea typeface="宋体" panose="02010600030101010101" pitchFamily="2" charset="-122"/>
              </a:rPr>
              <a:t>非法</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 		</a:t>
            </a:r>
            <a:r>
              <a:rPr lang="en-US" altLang="zh-CN" sz="1800" kern="100" dirty="0" err="1">
                <a:effectLst/>
                <a:latin typeface="宋体" panose="02010600030101010101" pitchFamily="2" charset="-122"/>
                <a:ea typeface="宋体" panose="02010600030101010101" pitchFamily="2" charset="-122"/>
              </a:rPr>
              <a:t>d.protect</a:t>
            </a:r>
            <a:r>
              <a:rPr lang="en-US" altLang="zh-CN" sz="1800" kern="100" dirty="0">
                <a:effectLst/>
                <a:latin typeface="宋体" panose="02010600030101010101" pitchFamily="2" charset="-122"/>
                <a:ea typeface="宋体" panose="02010600030101010101" pitchFamily="2" charset="-122"/>
              </a:rPr>
              <a:t> Method();    //</a:t>
            </a:r>
            <a:r>
              <a:rPr lang="zh-CN" altLang="zh-CN" sz="1800" kern="100" dirty="0">
                <a:effectLst/>
                <a:latin typeface="Times New Roman" panose="02020603050405020304" pitchFamily="18" charset="0"/>
                <a:ea typeface="宋体" panose="02010600030101010101" pitchFamily="2" charset="-122"/>
              </a:rPr>
              <a:t>合法</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7" name="文本框 6"/>
          <p:cNvSpPr txBox="1"/>
          <p:nvPr/>
        </p:nvSpPr>
        <p:spPr>
          <a:xfrm>
            <a:off x="649287" y="1066862"/>
            <a:ext cx="11313959" cy="5262979"/>
          </a:xfrm>
          <a:prstGeom prst="rect">
            <a:avLst/>
          </a:prstGeom>
          <a:noFill/>
        </p:spPr>
        <p:txBody>
          <a:bodyPr wrap="square">
            <a:spAutoFit/>
          </a:bodyPr>
          <a:lstStyle/>
          <a:p>
            <a:pPr indent="266700" algn="just"/>
            <a:r>
              <a:rPr lang="en-US" altLang="zh-CN" sz="1600" kern="100" dirty="0">
                <a:effectLst/>
                <a:latin typeface="宋体" panose="02010600030101010101" pitchFamily="2" charset="-122"/>
                <a:ea typeface="宋体" panose="02010600030101010101" pitchFamily="2" charset="-122"/>
              </a:rPr>
              <a:t>public</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public</a:t>
            </a:r>
            <a:r>
              <a:rPr lang="zh-CN" altLang="zh-CN" sz="1600" kern="100" dirty="0">
                <a:effectLst/>
                <a:latin typeface="Times New Roman" panose="02020603050405020304" pitchFamily="18" charset="0"/>
                <a:ea typeface="宋体" panose="02010600030101010101" pitchFamily="2" charset="-122"/>
              </a:rPr>
              <a:t>是</a:t>
            </a:r>
            <a:r>
              <a:rPr lang="en-US" altLang="zh-CN" sz="1600" kern="100" dirty="0">
                <a:effectLst/>
                <a:latin typeface="Times New Roman" panose="02020603050405020304" pitchFamily="18" charset="0"/>
                <a:ea typeface="宋体" panose="02010600030101010101" pitchFamily="2" charset="-122"/>
              </a:rPr>
              <a:t>Java</a:t>
            </a:r>
            <a:r>
              <a:rPr lang="zh-CN" altLang="zh-CN" sz="1600" kern="100" dirty="0">
                <a:effectLst/>
                <a:latin typeface="Times New Roman" panose="02020603050405020304" pitchFamily="18" charset="0"/>
                <a:ea typeface="宋体" panose="02010600030101010101" pitchFamily="2" charset="-122"/>
              </a:rPr>
              <a:t>中最简单的访问控制符。修饰为</a:t>
            </a:r>
            <a:r>
              <a:rPr lang="en-US" altLang="zh-CN" sz="1600" kern="100" dirty="0">
                <a:effectLst/>
                <a:latin typeface="Times New Roman" panose="02020603050405020304" pitchFamily="18" charset="0"/>
                <a:ea typeface="宋体" panose="02010600030101010101" pitchFamily="2" charset="-122"/>
              </a:rPr>
              <a:t>public</a:t>
            </a:r>
            <a:r>
              <a:rPr lang="zh-CN" altLang="zh-CN" sz="1600" kern="100" dirty="0">
                <a:effectLst/>
                <a:latin typeface="Times New Roman" panose="02020603050405020304" pitchFamily="18" charset="0"/>
                <a:ea typeface="宋体" panose="02010600030101010101" pitchFamily="2" charset="-122"/>
              </a:rPr>
              <a:t>的成员在任何类中、任何包中都可以访问，它相当于是无任何秘密可言，从其使用角度来看，有点相当于</a:t>
            </a:r>
            <a:r>
              <a:rPr lang="en-US" altLang="zh-CN" sz="1600" kern="100" dirty="0">
                <a:effectLst/>
                <a:latin typeface="Times New Roman" panose="02020603050405020304" pitchFamily="18" charset="0"/>
                <a:ea typeface="宋体" panose="02010600030101010101" pitchFamily="2" charset="-122"/>
              </a:rPr>
              <a:t>C</a:t>
            </a:r>
            <a:r>
              <a:rPr lang="zh-CN" altLang="zh-CN" sz="1600" kern="100" dirty="0">
                <a:effectLst/>
                <a:latin typeface="Times New Roman" panose="02020603050405020304" pitchFamily="18" charset="0"/>
                <a:ea typeface="宋体" panose="02010600030101010101" pitchFamily="2" charset="-122"/>
              </a:rPr>
              <a:t>语言中的外部变量。例如： </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package Public1;</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public class A {</a:t>
            </a:r>
            <a:endParaRPr lang="zh-CN" altLang="zh-CN" sz="1600" kern="100" dirty="0">
              <a:effectLst/>
              <a:latin typeface="Times New Roman" panose="02020603050405020304" pitchFamily="18" charset="0"/>
              <a:ea typeface="宋体" panose="02010600030101010101" pitchFamily="2" charset="-122"/>
            </a:endParaRPr>
          </a:p>
          <a:p>
            <a:pPr marL="266700" indent="266700" algn="just"/>
            <a:r>
              <a:rPr lang="en-US" altLang="zh-CN" sz="1600" kern="100" dirty="0">
                <a:effectLst/>
                <a:latin typeface="宋体" panose="02010600030101010101" pitchFamily="2" charset="-122"/>
                <a:ea typeface="宋体" panose="02010600030101010101" pitchFamily="2" charset="-122"/>
              </a:rPr>
              <a:t>public int public Variable;</a:t>
            </a:r>
            <a:endParaRPr lang="zh-CN" altLang="zh-CN" sz="1600" kern="100" dirty="0">
              <a:effectLst/>
              <a:latin typeface="Times New Roman" panose="02020603050405020304" pitchFamily="18" charset="0"/>
              <a:ea typeface="宋体" panose="02010600030101010101" pitchFamily="2" charset="-122"/>
            </a:endParaRPr>
          </a:p>
          <a:p>
            <a:pPr marL="266700" indent="266700" algn="just"/>
            <a:r>
              <a:rPr lang="en-US" altLang="zh-CN" sz="1600" kern="100" dirty="0">
                <a:effectLst/>
                <a:latin typeface="宋体" panose="02010600030101010101" pitchFamily="2" charset="-122"/>
                <a:ea typeface="宋体" panose="02010600030101010101" pitchFamily="2" charset="-122"/>
              </a:rPr>
              <a:t>public void public Method() {</a:t>
            </a:r>
            <a:endParaRPr lang="zh-CN" altLang="zh-CN" sz="1600" kern="100" dirty="0">
              <a:effectLst/>
              <a:latin typeface="Times New Roman" panose="02020603050405020304" pitchFamily="18" charset="0"/>
              <a:ea typeface="宋体" panose="02010600030101010101" pitchFamily="2" charset="-122"/>
            </a:endParaRPr>
          </a:p>
          <a:p>
            <a:pPr marL="533400" indent="266700" algn="just"/>
            <a:r>
              <a:rPr lang="en-US" altLang="zh-CN" sz="1600" kern="100" dirty="0" err="1">
                <a:effectLst/>
                <a:latin typeface="宋体" panose="02010600030101010101" pitchFamily="2" charset="-122"/>
                <a:ea typeface="宋体" panose="02010600030101010101" pitchFamily="2" charset="-122"/>
              </a:rPr>
              <a:t>System.out.println</a:t>
            </a:r>
            <a:r>
              <a:rPr lang="en-US" altLang="zh-CN" sz="1600" kern="100" dirty="0">
                <a:effectLst/>
                <a:latin typeface="宋体" panose="02010600030101010101" pitchFamily="2" charset="-122"/>
                <a:ea typeface="宋体" panose="02010600030101010101" pitchFamily="2" charset="-122"/>
              </a:rPr>
              <a:t>("Test for public definition!");</a:t>
            </a:r>
            <a:endParaRPr lang="zh-CN" altLang="zh-CN" sz="1600" kern="100" dirty="0">
              <a:effectLst/>
              <a:latin typeface="Times New Roman" panose="02020603050405020304" pitchFamily="18" charset="0"/>
              <a:ea typeface="宋体" panose="02010600030101010101" pitchFamily="2" charset="-122"/>
            </a:endParaRPr>
          </a:p>
          <a:p>
            <a:pPr marL="266700" indent="127000" algn="just"/>
            <a:r>
              <a:rPr lang="en-US" altLang="zh-CN" sz="1600" kern="100" dirty="0">
                <a:effectLst/>
                <a:latin typeface="宋体" panose="02010600030101010101" pitchFamily="2" charset="-122"/>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indent="127000" algn="just"/>
            <a:r>
              <a:rPr lang="en-US" altLang="zh-CN" sz="1600" kern="100" dirty="0">
                <a:effectLst/>
                <a:latin typeface="宋体" panose="02010600030101010101" pitchFamily="2" charset="-122"/>
                <a:ea typeface="宋体" panose="02010600030101010101" pitchFamily="2" charset="-122"/>
              </a:rPr>
              <a:t>}</a:t>
            </a:r>
            <a:endParaRPr lang="en-US" altLang="zh-CN" sz="1600" kern="100" dirty="0">
              <a:effectLst/>
              <a:latin typeface="宋体" panose="02010600030101010101" pitchFamily="2" charset="-122"/>
              <a:ea typeface="宋体" panose="02010600030101010101" pitchFamily="2" charset="-122"/>
            </a:endParaRPr>
          </a:p>
          <a:p>
            <a:pPr indent="266700" algn="just"/>
            <a:r>
              <a:rPr lang="zh-CN" altLang="zh-CN" sz="1600" kern="100" dirty="0">
                <a:effectLst/>
                <a:latin typeface="Times New Roman" panose="02020603050405020304" pitchFamily="18" charset="0"/>
                <a:ea typeface="宋体" panose="02010600030101010101" pitchFamily="2" charset="-122"/>
              </a:rPr>
              <a:t>接下来，我们重新编写类</a:t>
            </a:r>
            <a:r>
              <a:rPr lang="en-US" altLang="zh-CN" sz="1600" kern="100" dirty="0">
                <a:effectLst/>
                <a:latin typeface="Times New Roman" panose="02020603050405020304" pitchFamily="18" charset="0"/>
                <a:ea typeface="宋体" panose="02010600030101010101" pitchFamily="2" charset="-122"/>
              </a:rPr>
              <a:t>B</a:t>
            </a:r>
            <a:r>
              <a:rPr lang="zh-CN" altLang="zh-CN" sz="1600" kern="100" dirty="0">
                <a:effectLst/>
                <a:latin typeface="Times New Roman" panose="02020603050405020304" pitchFamily="18" charset="0"/>
                <a:ea typeface="宋体" panose="02010600030101010101" pitchFamily="2" charset="-122"/>
              </a:rPr>
              <a:t>，将它放置到不同的包中，并且让它跟类</a:t>
            </a:r>
            <a:r>
              <a:rPr lang="en-US" altLang="zh-CN" sz="1600" kern="100" dirty="0">
                <a:effectLst/>
                <a:latin typeface="Times New Roman" panose="02020603050405020304" pitchFamily="18" charset="0"/>
                <a:ea typeface="宋体" panose="02010600030101010101" pitchFamily="2" charset="-122"/>
              </a:rPr>
              <a:t>A</a:t>
            </a:r>
            <a:r>
              <a:rPr lang="zh-CN" altLang="zh-CN" sz="1600" kern="100" dirty="0">
                <a:effectLst/>
                <a:latin typeface="Times New Roman" panose="02020603050405020304" pitchFamily="18" charset="0"/>
                <a:ea typeface="宋体" panose="02010600030101010101" pitchFamily="2" charset="-122"/>
              </a:rPr>
              <a:t>毫无关系：</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package Public2;</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import Public1.*;</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class B {</a:t>
            </a:r>
            <a:endParaRPr lang="zh-CN" altLang="zh-CN" sz="1600" kern="100" dirty="0">
              <a:effectLst/>
              <a:latin typeface="Times New Roman" panose="02020603050405020304" pitchFamily="18" charset="0"/>
              <a:ea typeface="宋体" panose="02010600030101010101" pitchFamily="2" charset="-122"/>
            </a:endParaRPr>
          </a:p>
          <a:p>
            <a:pPr marL="266700" indent="266700" algn="just"/>
            <a:r>
              <a:rPr lang="en-US" altLang="zh-CN" sz="1600" kern="100" dirty="0">
                <a:effectLst/>
                <a:latin typeface="宋体" panose="02010600030101010101" pitchFamily="2" charset="-122"/>
                <a:ea typeface="宋体" panose="02010600030101010101" pitchFamily="2" charset="-122"/>
              </a:rPr>
              <a:t>void access Method() {</a:t>
            </a:r>
            <a:endParaRPr lang="zh-CN" altLang="zh-CN" sz="1600" kern="100" dirty="0">
              <a:effectLst/>
              <a:latin typeface="Times New Roman" panose="02020603050405020304" pitchFamily="18" charset="0"/>
              <a:ea typeface="宋体" panose="02010600030101010101" pitchFamily="2" charset="-122"/>
            </a:endParaRPr>
          </a:p>
          <a:p>
            <a:pPr marL="533400" indent="266700" algn="just"/>
            <a:r>
              <a:rPr lang="en-US" altLang="zh-CN" sz="1600" kern="100" dirty="0">
                <a:effectLst/>
                <a:latin typeface="宋体" panose="02010600030101010101" pitchFamily="2" charset="-122"/>
                <a:ea typeface="宋体" panose="02010600030101010101" pitchFamily="2" charset="-122"/>
              </a:rPr>
              <a:t>A </a:t>
            </a:r>
            <a:r>
              <a:rPr lang="en-US" altLang="zh-CN" sz="1600" kern="100" dirty="0" err="1">
                <a:effectLst/>
                <a:latin typeface="宋体" panose="02010600030101010101" pitchFamily="2" charset="-122"/>
                <a:ea typeface="宋体" panose="02010600030101010101" pitchFamily="2" charset="-122"/>
              </a:rPr>
              <a:t>a</a:t>
            </a:r>
            <a:r>
              <a:rPr lang="en-US" altLang="zh-CN" sz="1600" kern="100" dirty="0">
                <a:effectLst/>
                <a:latin typeface="宋体" panose="02010600030101010101" pitchFamily="2" charset="-122"/>
                <a:ea typeface="宋体" panose="02010600030101010101" pitchFamily="2" charset="-122"/>
              </a:rPr>
              <a:t> = new A ();</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        a. public Variable = 10;    // </a:t>
            </a:r>
            <a:r>
              <a:rPr lang="zh-CN" altLang="zh-CN" sz="1600" kern="100" dirty="0">
                <a:effectLst/>
                <a:latin typeface="Times New Roman" panose="02020603050405020304" pitchFamily="18" charset="0"/>
                <a:ea typeface="宋体" panose="02010600030101010101" pitchFamily="2" charset="-122"/>
              </a:rPr>
              <a:t>合法</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        </a:t>
            </a:r>
            <a:r>
              <a:rPr lang="en-US" altLang="zh-CN" sz="1600" kern="100" dirty="0" err="1">
                <a:effectLst/>
                <a:latin typeface="宋体" panose="02010600030101010101" pitchFamily="2" charset="-122"/>
                <a:ea typeface="宋体" panose="02010600030101010101" pitchFamily="2" charset="-122"/>
              </a:rPr>
              <a:t>a.public</a:t>
            </a:r>
            <a:r>
              <a:rPr lang="en-US" altLang="zh-CN" sz="1600" kern="100" dirty="0">
                <a:effectLst/>
                <a:latin typeface="宋体" panose="02010600030101010101" pitchFamily="2" charset="-122"/>
                <a:ea typeface="宋体" panose="02010600030101010101" pitchFamily="2" charset="-122"/>
              </a:rPr>
              <a:t> Method();    // </a:t>
            </a:r>
            <a:r>
              <a:rPr lang="zh-CN" altLang="zh-CN" sz="1600" kern="100" dirty="0">
                <a:effectLst/>
                <a:latin typeface="Times New Roman" panose="02020603050405020304" pitchFamily="18" charset="0"/>
                <a:ea typeface="宋体" panose="02010600030101010101" pitchFamily="2" charset="-122"/>
              </a:rPr>
              <a:t>合法</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    }</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indent="127000" algn="just"/>
            <a:endParaRPr lang="zh-CN" altLang="zh-CN" sz="16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7" name="文本框 6"/>
          <p:cNvSpPr txBox="1"/>
          <p:nvPr/>
        </p:nvSpPr>
        <p:spPr>
          <a:xfrm>
            <a:off x="190655" y="990600"/>
            <a:ext cx="11810690" cy="5755422"/>
          </a:xfrm>
          <a:prstGeom prst="rect">
            <a:avLst/>
          </a:prstGeom>
          <a:noFill/>
        </p:spPr>
        <p:txBody>
          <a:bodyPr wrap="square">
            <a:spAutoFit/>
          </a:bodyPr>
          <a:lstStyle/>
          <a:p>
            <a:pPr indent="266700" algn="just"/>
            <a:r>
              <a:rPr lang="zh-CN" altLang="en-US" sz="1600" kern="100" dirty="0">
                <a:effectLst/>
                <a:latin typeface="宋体" panose="02010600030101010101" pitchFamily="2" charset="-122"/>
                <a:ea typeface="宋体" panose="02010600030101010101" pitchFamily="2" charset="-122"/>
              </a:rPr>
              <a:t>从上面的代码段我们可以看出，这时类</a:t>
            </a:r>
            <a:r>
              <a:rPr lang="en-US" altLang="zh-CN" sz="1600" kern="100" dirty="0">
                <a:effectLst/>
                <a:latin typeface="宋体" panose="02010600030101010101" pitchFamily="2" charset="-122"/>
                <a:ea typeface="宋体" panose="02010600030101010101" pitchFamily="2" charset="-122"/>
              </a:rPr>
              <a:t>B</a:t>
            </a:r>
            <a:r>
              <a:rPr lang="zh-CN" altLang="en-US" sz="1600" kern="100" dirty="0">
                <a:effectLst/>
                <a:latin typeface="宋体" panose="02010600030101010101" pitchFamily="2" charset="-122"/>
                <a:ea typeface="宋体" panose="02010600030101010101" pitchFamily="2" charset="-122"/>
              </a:rPr>
              <a:t>可以合法地使用和修改在类</a:t>
            </a:r>
            <a:r>
              <a:rPr lang="en-US" altLang="zh-CN" sz="1600" kern="100" dirty="0">
                <a:effectLst/>
                <a:latin typeface="宋体" panose="02010600030101010101" pitchFamily="2" charset="-122"/>
                <a:ea typeface="宋体" panose="02010600030101010101" pitchFamily="2" charset="-122"/>
              </a:rPr>
              <a:t>A</a:t>
            </a:r>
            <a:r>
              <a:rPr lang="zh-CN" altLang="en-US" sz="1600" kern="100" dirty="0">
                <a:effectLst/>
                <a:latin typeface="宋体" panose="02010600030101010101" pitchFamily="2" charset="-122"/>
                <a:ea typeface="宋体" panose="02010600030101010101" pitchFamily="2" charset="-122"/>
              </a:rPr>
              <a:t>中的</a:t>
            </a:r>
            <a:r>
              <a:rPr lang="en-US" altLang="zh-CN" sz="1600" kern="100" dirty="0">
                <a:effectLst/>
                <a:latin typeface="宋体" panose="02010600030101010101" pitchFamily="2" charset="-122"/>
                <a:ea typeface="宋体" panose="02010600030101010101" pitchFamily="2" charset="-122"/>
              </a:rPr>
              <a:t>public Variable</a:t>
            </a:r>
            <a:r>
              <a:rPr lang="zh-CN" altLang="en-US" sz="1600" kern="100" dirty="0">
                <a:effectLst/>
                <a:latin typeface="宋体" panose="02010600030101010101" pitchFamily="2" charset="-122"/>
                <a:ea typeface="宋体" panose="02010600030101010101" pitchFamily="2" charset="-122"/>
              </a:rPr>
              <a:t>变量及方法</a:t>
            </a:r>
            <a:r>
              <a:rPr lang="en-US" altLang="zh-CN" sz="1600" kern="100" dirty="0">
                <a:effectLst/>
                <a:latin typeface="宋体" panose="02010600030101010101" pitchFamily="2" charset="-122"/>
                <a:ea typeface="宋体" panose="02010600030101010101" pitchFamily="2" charset="-122"/>
              </a:rPr>
              <a:t>public Method</a:t>
            </a:r>
            <a:r>
              <a:rPr lang="zh-CN" altLang="en-US" sz="1600" kern="100" dirty="0">
                <a:effectLst/>
                <a:latin typeface="宋体" panose="02010600030101010101" pitchFamily="2" charset="-122"/>
                <a:ea typeface="宋体" panose="02010600030101010101" pitchFamily="2" charset="-122"/>
              </a:rPr>
              <a:t>。</a:t>
            </a:r>
            <a:endParaRPr lang="zh-CN" altLang="en-US" sz="1600" kern="100" dirty="0">
              <a:effectLst/>
              <a:latin typeface="宋体" panose="02010600030101010101" pitchFamily="2" charset="-122"/>
              <a:ea typeface="宋体" panose="02010600030101010101" pitchFamily="2" charset="-122"/>
            </a:endParaRPr>
          </a:p>
          <a:p>
            <a:pPr indent="266700" algn="just"/>
            <a:r>
              <a:rPr lang="zh-CN" altLang="en-US" sz="1600" kern="100" dirty="0">
                <a:effectLst/>
                <a:latin typeface="宋体" panose="02010600030101010101" pitchFamily="2" charset="-122"/>
                <a:ea typeface="宋体" panose="02010600030101010101" pitchFamily="2" charset="-122"/>
              </a:rPr>
              <a:t>●  </a:t>
            </a:r>
            <a:r>
              <a:rPr lang="en-US" altLang="zh-CN" sz="1600" kern="100" dirty="0">
                <a:effectLst/>
                <a:latin typeface="宋体" panose="02010600030101010101" pitchFamily="2" charset="-122"/>
                <a:ea typeface="宋体" panose="02010600030101010101" pitchFamily="2" charset="-122"/>
              </a:rPr>
              <a:t>friendly</a:t>
            </a:r>
            <a:endParaRPr lang="en-US" altLang="zh-CN" sz="1600" kern="100" dirty="0">
              <a:effectLst/>
              <a:latin typeface="宋体" panose="02010600030101010101" pitchFamily="2" charset="-122"/>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 friendly</a:t>
            </a:r>
            <a:r>
              <a:rPr lang="zh-CN" altLang="en-US" sz="1600" kern="100" dirty="0">
                <a:effectLst/>
                <a:latin typeface="宋体" panose="02010600030101010101" pitchFamily="2" charset="-122"/>
                <a:ea typeface="宋体" panose="02010600030101010101" pitchFamily="2" charset="-122"/>
              </a:rPr>
              <a:t>关键字我们并不陌生，在</a:t>
            </a:r>
            <a:r>
              <a:rPr lang="en-US" altLang="zh-CN" sz="1600" kern="100" dirty="0">
                <a:effectLst/>
                <a:latin typeface="宋体" panose="02010600030101010101" pitchFamily="2" charset="-122"/>
                <a:ea typeface="宋体" panose="02010600030101010101" pitchFamily="2" charset="-122"/>
              </a:rPr>
              <a:t>C++</a:t>
            </a:r>
            <a:r>
              <a:rPr lang="zh-CN" altLang="en-US" sz="1600" kern="100" dirty="0">
                <a:effectLst/>
                <a:latin typeface="宋体" panose="02010600030101010101" pitchFamily="2" charset="-122"/>
                <a:ea typeface="宋体" panose="02010600030101010101" pitchFamily="2" charset="-122"/>
              </a:rPr>
              <a:t>中其表示友元类，</a:t>
            </a:r>
            <a:r>
              <a:rPr lang="en-US" altLang="zh-CN" sz="1600" kern="100" dirty="0">
                <a:effectLst/>
                <a:latin typeface="宋体" panose="02010600030101010101" pitchFamily="2" charset="-122"/>
                <a:ea typeface="宋体" panose="02010600030101010101" pitchFamily="2" charset="-122"/>
              </a:rPr>
              <a:t>Java</a:t>
            </a:r>
            <a:r>
              <a:rPr lang="zh-CN" altLang="en-US" sz="1600" kern="100" dirty="0">
                <a:effectLst/>
                <a:latin typeface="宋体" panose="02010600030101010101" pitchFamily="2" charset="-122"/>
                <a:ea typeface="宋体" panose="02010600030101010101" pitchFamily="2" charset="-122"/>
              </a:rPr>
              <a:t>中如果不显式设置成员访问控制的时候</a:t>
            </a:r>
            <a:r>
              <a:rPr lang="en-US" altLang="zh-CN" sz="1600" kern="100" dirty="0">
                <a:effectLst/>
                <a:latin typeface="宋体" panose="02010600030101010101" pitchFamily="2" charset="-122"/>
                <a:ea typeface="宋体" panose="02010600030101010101" pitchFamily="2" charset="-122"/>
              </a:rPr>
              <a:t>(</a:t>
            </a:r>
            <a:r>
              <a:rPr lang="zh-CN" altLang="en-US" sz="1600" kern="100" dirty="0">
                <a:effectLst/>
                <a:latin typeface="宋体" panose="02010600030101010101" pitchFamily="2" charset="-122"/>
                <a:ea typeface="宋体" panose="02010600030101010101" pitchFamily="2" charset="-122"/>
              </a:rPr>
              <a:t>即缺省的访问控制</a:t>
            </a:r>
            <a:r>
              <a:rPr lang="en-US" altLang="zh-CN" sz="1600" kern="100" dirty="0">
                <a:effectLst/>
                <a:latin typeface="宋体" panose="02010600030101010101" pitchFamily="2" charset="-122"/>
                <a:ea typeface="宋体" panose="02010600030101010101" pitchFamily="2" charset="-122"/>
              </a:rPr>
              <a:t>)</a:t>
            </a:r>
            <a:r>
              <a:rPr lang="zh-CN" altLang="en-US" sz="1600" kern="100" dirty="0">
                <a:effectLst/>
                <a:latin typeface="宋体" panose="02010600030101010101" pitchFamily="2" charset="-122"/>
                <a:ea typeface="宋体" panose="02010600030101010101" pitchFamily="2" charset="-122"/>
              </a:rPr>
              <a:t>，则隐含使用</a:t>
            </a:r>
            <a:r>
              <a:rPr lang="en-US" altLang="zh-CN" sz="1600" kern="100" dirty="0">
                <a:effectLst/>
                <a:latin typeface="宋体" panose="02010600030101010101" pitchFamily="2" charset="-122"/>
                <a:ea typeface="宋体" panose="02010600030101010101" pitchFamily="2" charset="-122"/>
              </a:rPr>
              <a:t>friendly</a:t>
            </a:r>
            <a:r>
              <a:rPr lang="zh-CN" altLang="en-US" sz="1600" kern="100" dirty="0">
                <a:effectLst/>
                <a:latin typeface="宋体" panose="02010600030101010101" pitchFamily="2" charset="-122"/>
                <a:ea typeface="宋体" panose="02010600030101010101" pitchFamily="2" charset="-122"/>
              </a:rPr>
              <a:t>访问控制。该访问控制允许在相同包中的类成员之间相互可以访问。就像在相同包中的类是互相信任的朋友。下例中，类</a:t>
            </a:r>
            <a:r>
              <a:rPr lang="en-US" altLang="zh-CN" sz="1600" kern="100" dirty="0">
                <a:effectLst/>
                <a:latin typeface="宋体" panose="02010600030101010101" pitchFamily="2" charset="-122"/>
                <a:ea typeface="宋体" panose="02010600030101010101" pitchFamily="2" charset="-122"/>
              </a:rPr>
              <a:t>A</a:t>
            </a:r>
            <a:r>
              <a:rPr lang="zh-CN" altLang="en-US" sz="1600" kern="100" dirty="0">
                <a:effectLst/>
                <a:latin typeface="宋体" panose="02010600030101010101" pitchFamily="2" charset="-122"/>
                <a:ea typeface="宋体" panose="02010600030101010101" pitchFamily="2" charset="-122"/>
              </a:rPr>
              <a:t>声明了一个单一包访问的成员变量和方法。它处在</a:t>
            </a:r>
            <a:r>
              <a:rPr lang="en-US" altLang="zh-CN" sz="1600" kern="100" dirty="0">
                <a:effectLst/>
                <a:latin typeface="宋体" panose="02010600030101010101" pitchFamily="2" charset="-122"/>
                <a:ea typeface="宋体" panose="02010600030101010101" pitchFamily="2" charset="-122"/>
              </a:rPr>
              <a:t>Friend</a:t>
            </a:r>
            <a:r>
              <a:rPr lang="zh-CN" altLang="en-US" sz="1600" kern="100" dirty="0">
                <a:effectLst/>
                <a:latin typeface="宋体" panose="02010600030101010101" pitchFamily="2" charset="-122"/>
                <a:ea typeface="宋体" panose="02010600030101010101" pitchFamily="2" charset="-122"/>
              </a:rPr>
              <a:t>包中： </a:t>
            </a:r>
            <a:endParaRPr lang="zh-CN" altLang="en-US" sz="1600" kern="100" dirty="0">
              <a:effectLst/>
              <a:latin typeface="宋体" panose="02010600030101010101" pitchFamily="2" charset="-122"/>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package Friend;</a:t>
            </a:r>
            <a:endParaRPr lang="en-US" altLang="zh-CN" sz="1600" kern="100" dirty="0">
              <a:effectLst/>
              <a:latin typeface="宋体" panose="02010600030101010101" pitchFamily="2" charset="-122"/>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class A {</a:t>
            </a:r>
            <a:endParaRPr lang="en-US" altLang="zh-CN" sz="1600" kern="100" dirty="0">
              <a:effectLst/>
              <a:latin typeface="宋体" panose="02010600030101010101" pitchFamily="2" charset="-122"/>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int friend Variable;   	//</a:t>
            </a:r>
            <a:r>
              <a:rPr lang="zh-CN" altLang="en-US" sz="1600" kern="100" dirty="0">
                <a:effectLst/>
                <a:latin typeface="宋体" panose="02010600030101010101" pitchFamily="2" charset="-122"/>
                <a:ea typeface="宋体" panose="02010600030101010101" pitchFamily="2" charset="-122"/>
              </a:rPr>
              <a:t>缺省为</a:t>
            </a:r>
            <a:r>
              <a:rPr lang="en-US" altLang="zh-CN" sz="1600" kern="100" dirty="0">
                <a:effectLst/>
                <a:latin typeface="宋体" panose="02010600030101010101" pitchFamily="2" charset="-122"/>
                <a:ea typeface="宋体" panose="02010600030101010101" pitchFamily="2" charset="-122"/>
              </a:rPr>
              <a:t>friendly</a:t>
            </a:r>
            <a:endParaRPr lang="en-US" altLang="zh-CN" sz="1600" kern="100" dirty="0">
              <a:effectLst/>
              <a:latin typeface="宋体" panose="02010600030101010101" pitchFamily="2" charset="-122"/>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void friend Method(){//</a:t>
            </a:r>
            <a:r>
              <a:rPr lang="zh-CN" altLang="en-US" sz="1600" kern="100" dirty="0">
                <a:effectLst/>
                <a:latin typeface="宋体" panose="02010600030101010101" pitchFamily="2" charset="-122"/>
                <a:ea typeface="宋体" panose="02010600030101010101" pitchFamily="2" charset="-122"/>
              </a:rPr>
              <a:t>缺省为</a:t>
            </a:r>
            <a:r>
              <a:rPr lang="en-US" altLang="zh-CN" sz="1600" kern="100" dirty="0">
                <a:effectLst/>
                <a:latin typeface="宋体" panose="02010600030101010101" pitchFamily="2" charset="-122"/>
                <a:ea typeface="宋体" panose="02010600030101010101" pitchFamily="2" charset="-122"/>
              </a:rPr>
              <a:t>friendly</a:t>
            </a:r>
            <a:endParaRPr lang="en-US" altLang="zh-CN" sz="1600" kern="100" dirty="0">
              <a:effectLst/>
              <a:latin typeface="宋体" panose="02010600030101010101" pitchFamily="2" charset="-122"/>
              <a:ea typeface="宋体" panose="02010600030101010101" pitchFamily="2" charset="-122"/>
            </a:endParaRPr>
          </a:p>
          <a:p>
            <a:pPr indent="266700" algn="just"/>
            <a:r>
              <a:rPr lang="en-US" altLang="zh-CN" sz="1600" kern="100" dirty="0" err="1">
                <a:effectLst/>
                <a:latin typeface="宋体" panose="02010600030101010101" pitchFamily="2" charset="-122"/>
                <a:ea typeface="宋体" panose="02010600030101010101" pitchFamily="2" charset="-122"/>
              </a:rPr>
              <a:t>System.out.println</a:t>
            </a:r>
            <a:r>
              <a:rPr lang="en-US" altLang="zh-CN" sz="1600" kern="100" dirty="0">
                <a:effectLst/>
                <a:latin typeface="宋体" panose="02010600030101010101" pitchFamily="2" charset="-122"/>
                <a:ea typeface="宋体" panose="02010600030101010101" pitchFamily="2" charset="-122"/>
              </a:rPr>
              <a:t>("Test for friendly definition!");</a:t>
            </a:r>
            <a:endParaRPr lang="en-US" altLang="zh-CN" sz="1600" kern="100" dirty="0">
              <a:effectLst/>
              <a:latin typeface="宋体" panose="02010600030101010101" pitchFamily="2" charset="-122"/>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a:t>
            </a:r>
            <a:endParaRPr lang="en-US" altLang="zh-CN" sz="1600" kern="100" dirty="0">
              <a:effectLst/>
              <a:latin typeface="宋体" panose="02010600030101010101" pitchFamily="2" charset="-122"/>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a:t>
            </a:r>
            <a:endParaRPr lang="en-US" altLang="zh-CN" sz="1600" kern="100" dirty="0">
              <a:effectLst/>
              <a:latin typeface="宋体" panose="02010600030101010101" pitchFamily="2" charset="-122"/>
              <a:ea typeface="宋体" panose="02010600030101010101" pitchFamily="2" charset="-122"/>
            </a:endParaRPr>
          </a:p>
          <a:p>
            <a:pPr indent="266700" algn="just"/>
            <a:r>
              <a:rPr lang="zh-CN" altLang="en-US" sz="1600" kern="100" dirty="0">
                <a:effectLst/>
                <a:latin typeface="宋体" panose="02010600030101010101" pitchFamily="2" charset="-122"/>
                <a:ea typeface="宋体" panose="02010600030101010101" pitchFamily="2" charset="-122"/>
              </a:rPr>
              <a:t>这样，所有定义在和类</a:t>
            </a:r>
            <a:r>
              <a:rPr lang="en-US" altLang="zh-CN" sz="1600" kern="100" dirty="0">
                <a:effectLst/>
                <a:latin typeface="宋体" panose="02010600030101010101" pitchFamily="2" charset="-122"/>
                <a:ea typeface="宋体" panose="02010600030101010101" pitchFamily="2" charset="-122"/>
              </a:rPr>
              <a:t>A</a:t>
            </a:r>
            <a:r>
              <a:rPr lang="zh-CN" altLang="en-US" sz="1600" kern="100" dirty="0">
                <a:effectLst/>
                <a:latin typeface="宋体" panose="02010600030101010101" pitchFamily="2" charset="-122"/>
                <a:ea typeface="宋体" panose="02010600030101010101" pitchFamily="2" charset="-122"/>
              </a:rPr>
              <a:t>相同的包中的类也可以访问</a:t>
            </a:r>
            <a:r>
              <a:rPr lang="en-US" altLang="zh-CN" sz="1600" kern="100" dirty="0">
                <a:effectLst/>
                <a:latin typeface="宋体" panose="02010600030101010101" pitchFamily="2" charset="-122"/>
                <a:ea typeface="宋体" panose="02010600030101010101" pitchFamily="2" charset="-122"/>
              </a:rPr>
              <a:t>friend Variable</a:t>
            </a:r>
            <a:r>
              <a:rPr lang="zh-CN" altLang="en-US" sz="1600" kern="100" dirty="0">
                <a:effectLst/>
                <a:latin typeface="宋体" panose="02010600030101010101" pitchFamily="2" charset="-122"/>
                <a:ea typeface="宋体" panose="02010600030101010101" pitchFamily="2" charset="-122"/>
              </a:rPr>
              <a:t>和</a:t>
            </a:r>
            <a:r>
              <a:rPr lang="en-US" altLang="zh-CN" sz="1600" kern="100" dirty="0">
                <a:effectLst/>
                <a:latin typeface="宋体" panose="02010600030101010101" pitchFamily="2" charset="-122"/>
                <a:ea typeface="宋体" panose="02010600030101010101" pitchFamily="2" charset="-122"/>
              </a:rPr>
              <a:t>friend Method</a:t>
            </a:r>
            <a:r>
              <a:rPr lang="zh-CN" altLang="en-US" sz="1600" kern="100" dirty="0">
                <a:effectLst/>
                <a:latin typeface="宋体" panose="02010600030101010101" pitchFamily="2" charset="-122"/>
                <a:ea typeface="宋体" panose="02010600030101010101" pitchFamily="2" charset="-122"/>
              </a:rPr>
              <a:t>。 </a:t>
            </a:r>
            <a:endParaRPr lang="zh-CN" altLang="en-US" sz="1600" kern="100" dirty="0">
              <a:effectLst/>
              <a:latin typeface="宋体" panose="02010600030101010101" pitchFamily="2" charset="-122"/>
              <a:ea typeface="宋体" panose="02010600030101010101" pitchFamily="2" charset="-122"/>
            </a:endParaRPr>
          </a:p>
          <a:p>
            <a:pPr indent="266700" algn="just"/>
            <a:r>
              <a:rPr lang="zh-CN" altLang="en-US" sz="1600" kern="100" dirty="0">
                <a:effectLst/>
                <a:latin typeface="宋体" panose="02010600030101010101" pitchFamily="2" charset="-122"/>
                <a:ea typeface="宋体" panose="02010600030101010101" pitchFamily="2" charset="-122"/>
              </a:rPr>
              <a:t>假如</a:t>
            </a:r>
            <a:r>
              <a:rPr lang="en-US" altLang="zh-CN" sz="1600" kern="100" dirty="0">
                <a:effectLst/>
                <a:latin typeface="宋体" panose="02010600030101010101" pitchFamily="2" charset="-122"/>
                <a:ea typeface="宋体" panose="02010600030101010101" pitchFamily="2" charset="-122"/>
              </a:rPr>
              <a:t>A</a:t>
            </a:r>
            <a:r>
              <a:rPr lang="zh-CN" altLang="en-US" sz="1600" kern="100" dirty="0">
                <a:effectLst/>
                <a:latin typeface="宋体" panose="02010600030101010101" pitchFamily="2" charset="-122"/>
                <a:ea typeface="宋体" panose="02010600030101010101" pitchFamily="2" charset="-122"/>
              </a:rPr>
              <a:t>和</a:t>
            </a:r>
            <a:r>
              <a:rPr lang="en-US" altLang="zh-CN" sz="1600" kern="100" dirty="0">
                <a:effectLst/>
                <a:latin typeface="宋体" panose="02010600030101010101" pitchFamily="2" charset="-122"/>
                <a:ea typeface="宋体" panose="02010600030101010101" pitchFamily="2" charset="-122"/>
              </a:rPr>
              <a:t>B</a:t>
            </a:r>
            <a:r>
              <a:rPr lang="zh-CN" altLang="en-US" sz="1600" kern="100" dirty="0">
                <a:effectLst/>
                <a:latin typeface="宋体" panose="02010600030101010101" pitchFamily="2" charset="-122"/>
                <a:ea typeface="宋体" panose="02010600030101010101" pitchFamily="2" charset="-122"/>
              </a:rPr>
              <a:t>都被定义为</a:t>
            </a:r>
            <a:r>
              <a:rPr lang="en-US" altLang="zh-CN" sz="1600" kern="100" dirty="0">
                <a:effectLst/>
                <a:latin typeface="宋体" panose="02010600030101010101" pitchFamily="2" charset="-122"/>
                <a:ea typeface="宋体" panose="02010600030101010101" pitchFamily="2" charset="-122"/>
              </a:rPr>
              <a:t>Friend</a:t>
            </a:r>
            <a:r>
              <a:rPr lang="zh-CN" altLang="en-US" sz="1600" kern="100" dirty="0">
                <a:effectLst/>
                <a:latin typeface="宋体" panose="02010600030101010101" pitchFamily="2" charset="-122"/>
                <a:ea typeface="宋体" panose="02010600030101010101" pitchFamily="2" charset="-122"/>
              </a:rPr>
              <a:t>包的一部分，则如下的代码是合法的： </a:t>
            </a:r>
            <a:endParaRPr lang="en-US" altLang="zh-CN" sz="1600" kern="100" dirty="0">
              <a:effectLst/>
              <a:latin typeface="宋体" panose="02010600030101010101" pitchFamily="2" charset="-122"/>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package Greek;</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    class B{</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    	 void access Method() {</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         	A </a:t>
            </a:r>
            <a:r>
              <a:rPr lang="en-US" altLang="zh-CN" sz="1600" kern="100" dirty="0" err="1">
                <a:effectLst/>
                <a:latin typeface="宋体" panose="02010600030101010101" pitchFamily="2" charset="-122"/>
                <a:ea typeface="宋体" panose="02010600030101010101" pitchFamily="2" charset="-122"/>
              </a:rPr>
              <a:t>a</a:t>
            </a:r>
            <a:r>
              <a:rPr lang="en-US" altLang="zh-CN" sz="1600" kern="100" dirty="0">
                <a:effectLst/>
                <a:latin typeface="宋体" panose="02010600030101010101" pitchFamily="2" charset="-122"/>
                <a:ea typeface="宋体" panose="02010600030101010101" pitchFamily="2" charset="-122"/>
              </a:rPr>
              <a:t> = new A ();</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            a. friend Variable = 10; 		//</a:t>
            </a:r>
            <a:r>
              <a:rPr lang="zh-CN" altLang="zh-CN" sz="1600" kern="100" dirty="0">
                <a:effectLst/>
                <a:latin typeface="Times New Roman" panose="02020603050405020304" pitchFamily="18" charset="0"/>
                <a:ea typeface="宋体" panose="02010600030101010101" pitchFamily="2" charset="-122"/>
              </a:rPr>
              <a:t>合法</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            </a:t>
            </a:r>
            <a:r>
              <a:rPr lang="en-US" altLang="zh-CN" sz="1600" kern="100" dirty="0" err="1">
                <a:effectLst/>
                <a:latin typeface="宋体" panose="02010600030101010101" pitchFamily="2" charset="-122"/>
                <a:ea typeface="宋体" panose="02010600030101010101" pitchFamily="2" charset="-122"/>
              </a:rPr>
              <a:t>a.friend</a:t>
            </a:r>
            <a:r>
              <a:rPr lang="en-US" altLang="zh-CN" sz="1600" kern="100" dirty="0">
                <a:effectLst/>
                <a:latin typeface="宋体" panose="02010600030101010101" pitchFamily="2" charset="-122"/>
                <a:ea typeface="宋体" panose="02010600030101010101" pitchFamily="2" charset="-122"/>
              </a:rPr>
              <a:t> Method(); 		//</a:t>
            </a:r>
            <a:r>
              <a:rPr lang="zh-CN" altLang="zh-CN" sz="1600" kern="100" dirty="0">
                <a:effectLst/>
                <a:latin typeface="Times New Roman" panose="02020603050405020304" pitchFamily="18" charset="0"/>
                <a:ea typeface="宋体" panose="02010600030101010101" pitchFamily="2" charset="-122"/>
              </a:rPr>
              <a:t>合法</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         }</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     }</a:t>
            </a:r>
            <a:endParaRPr lang="zh-CN" altLang="zh-CN" sz="1600" kern="100" dirty="0">
              <a:effectLst/>
              <a:latin typeface="Times New Roman" panose="02020603050405020304" pitchFamily="18" charset="0"/>
              <a:ea typeface="宋体" panose="02010600030101010101" pitchFamily="2" charset="-122"/>
            </a:endParaRPr>
          </a:p>
          <a:p>
            <a:pPr indent="266700" algn="just"/>
            <a:endParaRPr lang="zh-CN" altLang="en-US" sz="1600" kern="100" dirty="0">
              <a:effectLst/>
              <a:latin typeface="宋体" panose="02010600030101010101" pitchFamily="2" charset="-122"/>
              <a:ea typeface="宋体" panose="02010600030101010101" pitchFamily="2" charset="-122"/>
            </a:endParaRP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7" name="文本框 6"/>
          <p:cNvSpPr txBox="1"/>
          <p:nvPr/>
        </p:nvSpPr>
        <p:spPr>
          <a:xfrm>
            <a:off x="190655" y="990600"/>
            <a:ext cx="11810690" cy="4939814"/>
          </a:xfrm>
          <a:prstGeom prst="rect">
            <a:avLst/>
          </a:prstGeom>
          <a:noFill/>
        </p:spPr>
        <p:txBody>
          <a:bodyPr wrap="square">
            <a:spAutoFit/>
          </a:bodyPr>
          <a:lstStyle/>
          <a:p>
            <a:pPr algn="just">
              <a:lnSpc>
                <a:spcPct val="150000"/>
              </a:lnSpc>
            </a:pPr>
            <a:r>
              <a:rPr lang="en-US" altLang="zh-CN" sz="1800" kern="100" dirty="0">
                <a:effectLst/>
                <a:latin typeface="黑体" panose="02010609060101010101" pitchFamily="49" charset="-122"/>
                <a:ea typeface="宋体" panose="02010600030101010101" pitchFamily="2" charset="-122"/>
              </a:rPr>
              <a:t>3.2.3 </a:t>
            </a:r>
            <a:r>
              <a:rPr lang="zh-CN" altLang="zh-CN" sz="1800" kern="100" dirty="0">
                <a:effectLst/>
                <a:latin typeface="Times New Roman" panose="02020603050405020304" pitchFamily="18" charset="0"/>
                <a:ea typeface="黑体" panose="02010609060101010101" pitchFamily="49" charset="-122"/>
              </a:rPr>
              <a:t>构造方法</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构造方法用来初始化新创建的对象。类可以包含一个或者多个构造方法，不同的构造方法根据参数的不同来决定要初始化的新对象的状态。所有的</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类都有构造方法，它用来对新的对象进行初始化。构造方法与类的名字是相同的。比如，</a:t>
            </a:r>
            <a:r>
              <a:rPr lang="en-US" altLang="zh-CN" sz="1800" kern="100" dirty="0">
                <a:effectLst/>
                <a:latin typeface="Times New Roman" panose="02020603050405020304" pitchFamily="18" charset="0"/>
                <a:ea typeface="宋体" panose="02010600030101010101" pitchFamily="2" charset="-122"/>
              </a:rPr>
              <a:t>Stack</a:t>
            </a:r>
            <a:r>
              <a:rPr lang="zh-CN" altLang="zh-CN" sz="1800" kern="100" dirty="0">
                <a:effectLst/>
                <a:latin typeface="Times New Roman" panose="02020603050405020304" pitchFamily="18" charset="0"/>
                <a:ea typeface="宋体" panose="02010600030101010101" pitchFamily="2" charset="-122"/>
              </a:rPr>
              <a:t>类的构造方法的名字为</a:t>
            </a:r>
            <a:r>
              <a:rPr lang="en-US" altLang="zh-CN" sz="1800" kern="100" dirty="0">
                <a:effectLst/>
                <a:latin typeface="Times New Roman" panose="02020603050405020304" pitchFamily="18" charset="0"/>
                <a:ea typeface="宋体" panose="02010600030101010101" pitchFamily="2" charset="-122"/>
              </a:rPr>
              <a:t>Stack</a:t>
            </a:r>
            <a:r>
              <a:rPr lang="zh-CN" altLang="zh-CN" sz="1800" kern="100" dirty="0">
                <a:effectLst/>
                <a:latin typeface="Times New Roman" panose="02020603050405020304" pitchFamily="18" charset="0"/>
                <a:ea typeface="宋体" panose="02010600030101010101" pitchFamily="2" charset="-122"/>
              </a:rPr>
              <a:t>，而</a:t>
            </a:r>
            <a:r>
              <a:rPr lang="en-US" altLang="zh-CN" sz="1800" kern="100" dirty="0">
                <a:effectLst/>
                <a:latin typeface="Times New Roman" panose="02020603050405020304" pitchFamily="18" charset="0"/>
                <a:ea typeface="宋体" panose="02010600030101010101" pitchFamily="2" charset="-122"/>
              </a:rPr>
              <a:t>Rectangle</a:t>
            </a:r>
            <a:r>
              <a:rPr lang="zh-CN" altLang="zh-CN" sz="1800" kern="100" dirty="0">
                <a:effectLst/>
                <a:latin typeface="Times New Roman" panose="02020603050405020304" pitchFamily="18" charset="0"/>
                <a:ea typeface="宋体" panose="02010600030101010101" pitchFamily="2" charset="-122"/>
              </a:rPr>
              <a:t>类的构造方法的名字为</a:t>
            </a:r>
            <a:r>
              <a:rPr lang="en-US" altLang="zh-CN" sz="1800" kern="100" dirty="0">
                <a:effectLst/>
                <a:latin typeface="Times New Roman" panose="02020603050405020304" pitchFamily="18" charset="0"/>
                <a:ea typeface="宋体" panose="02010600030101010101" pitchFamily="2" charset="-122"/>
              </a:rPr>
              <a:t>Rectangle</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Thread</a:t>
            </a:r>
            <a:r>
              <a:rPr lang="zh-CN" altLang="zh-CN" sz="1800" kern="100" dirty="0">
                <a:effectLst/>
                <a:latin typeface="Times New Roman" panose="02020603050405020304" pitchFamily="18" charset="0"/>
                <a:ea typeface="宋体" panose="02010600030101010101" pitchFamily="2" charset="-122"/>
              </a:rPr>
              <a:t>类的构造方法的名字为</a:t>
            </a:r>
            <a:r>
              <a:rPr lang="en-US" altLang="zh-CN" sz="1800" kern="100" dirty="0">
                <a:effectLst/>
                <a:latin typeface="Times New Roman" panose="02020603050405020304" pitchFamily="18" charset="0"/>
                <a:ea typeface="宋体" panose="02010600030101010101" pitchFamily="2" charset="-122"/>
              </a:rPr>
              <a:t>Thread</a:t>
            </a:r>
            <a:r>
              <a:rPr lang="zh-CN" altLang="zh-CN" sz="1800" kern="100" dirty="0">
                <a:effectLst/>
                <a:latin typeface="Times New Roman" panose="02020603050405020304" pitchFamily="18" charset="0"/>
                <a:ea typeface="宋体" panose="02010600030101010101" pitchFamily="2" charset="-122"/>
              </a:rPr>
              <a:t>。下面给出</a:t>
            </a:r>
            <a:r>
              <a:rPr lang="en-US" altLang="zh-CN" sz="1800" kern="100" dirty="0">
                <a:effectLst/>
                <a:latin typeface="Times New Roman" panose="02020603050405020304" pitchFamily="18" charset="0"/>
                <a:ea typeface="宋体" panose="02010600030101010101" pitchFamily="2" charset="-122"/>
              </a:rPr>
              <a:t>Stack</a:t>
            </a:r>
            <a:r>
              <a:rPr lang="zh-CN" altLang="zh-CN" sz="1800" kern="100" dirty="0">
                <a:effectLst/>
                <a:latin typeface="Times New Roman" panose="02020603050405020304" pitchFamily="18" charset="0"/>
                <a:ea typeface="宋体" panose="02010600030101010101" pitchFamily="2" charset="-122"/>
              </a:rPr>
              <a:t>类的构造方法：</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public Stack() {</a:t>
            </a:r>
            <a:endParaRPr lang="zh-CN" altLang="zh-CN" sz="1800" kern="100" dirty="0">
              <a:effectLst/>
              <a:latin typeface="Times New Roman" panose="02020603050405020304" pitchFamily="18" charset="0"/>
              <a:ea typeface="宋体" panose="02010600030101010101" pitchFamily="2" charset="-122"/>
            </a:endParaRPr>
          </a:p>
          <a:p>
            <a:pPr marL="200025" indent="333375" algn="just"/>
            <a:r>
              <a:rPr lang="en-US" altLang="zh-CN" sz="1800" kern="100" dirty="0">
                <a:effectLst/>
                <a:latin typeface="宋体" panose="02010600030101010101" pitchFamily="2" charset="-122"/>
                <a:ea typeface="宋体" panose="02010600030101010101" pitchFamily="2" charset="-122"/>
              </a:rPr>
              <a:t>items = new Vector(10); </a:t>
            </a:r>
            <a:endParaRPr lang="zh-CN" altLang="zh-CN" sz="1800" kern="100" dirty="0">
              <a:effectLst/>
              <a:latin typeface="Times New Roman" panose="02020603050405020304" pitchFamily="18" charset="0"/>
              <a:ea typeface="宋体" panose="02010600030101010101" pitchFamily="2" charset="-122"/>
            </a:endParaRPr>
          </a:p>
          <a:p>
            <a:pPr indent="200025" algn="just"/>
            <a:r>
              <a:rPr lang="en-US" altLang="zh-CN" sz="1800" kern="100" dirty="0">
                <a:effectLst/>
                <a:latin typeface="宋体" panose="02010600030101010101" pitchFamily="2" charset="-122"/>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支持对构造方法的重载，这样一个类就可以有多个构造方法，所有的构造方法的名字都是相同的，只是所带参数的个数和类型相异而已。下面是类</a:t>
            </a:r>
            <a:r>
              <a:rPr lang="en-US" altLang="zh-CN" sz="1800" kern="100" dirty="0">
                <a:effectLst/>
                <a:latin typeface="Times New Roman" panose="02020603050405020304" pitchFamily="18" charset="0"/>
                <a:ea typeface="宋体" panose="02010600030101010101" pitchFamily="2" charset="-122"/>
              </a:rPr>
              <a:t>Stack</a:t>
            </a:r>
            <a:r>
              <a:rPr lang="zh-CN" altLang="zh-CN" sz="1800" kern="100" dirty="0">
                <a:effectLst/>
                <a:latin typeface="Times New Roman" panose="02020603050405020304" pitchFamily="18" charset="0"/>
                <a:ea typeface="宋体" panose="02010600030101010101" pitchFamily="2" charset="-122"/>
              </a:rPr>
              <a:t>的另一个构造方法。这个构造方法是根据它的参数来初始化堆栈的大小。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public Stack(int initial Size)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items = new Vector(initial Size);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从上面可以看出，两个构造方法都有相同的名字，但是它们有不同的参数列表。编译器会根据参数列表的数目以及类型来区分这些构造方法。所以，当创建对象的时候，要根据它的参数是否与初始化的新对象相匹配来选择构造方法。根据传递给构造方法参数的数目和类型，编译器可以决定要使用哪个构造方法。如对于下面的代码，编译器就可以知道应该是使用单一的整型参数来初始化对象：</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7" name="文本框 6"/>
          <p:cNvSpPr txBox="1"/>
          <p:nvPr/>
        </p:nvSpPr>
        <p:spPr>
          <a:xfrm>
            <a:off x="190655" y="990600"/>
            <a:ext cx="11810690" cy="5724644"/>
          </a:xfrm>
          <a:prstGeom prst="rect">
            <a:avLst/>
          </a:prstGeom>
          <a:noFill/>
        </p:spPr>
        <p:txBody>
          <a:bodyPr wrap="square">
            <a:spAutoFit/>
          </a:bodyPr>
          <a:lstStyle/>
          <a:p>
            <a:pPr indent="266700" algn="just"/>
            <a:r>
              <a:rPr lang="en-US" altLang="zh-CN" sz="1800" kern="100" dirty="0">
                <a:effectLst/>
                <a:latin typeface="宋体" panose="02010600030101010101" pitchFamily="2" charset="-122"/>
                <a:ea typeface="宋体" panose="02010600030101010101" pitchFamily="2" charset="-122"/>
              </a:rPr>
              <a:t>new Stack(10);</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与此相同，当我们给出下面代码的时候，编译器选择没有参数的构造方法或者缺省的构造方法进行初始化：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new Stack();</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另外，如果生成的类不为它提供构造方法，系统会自动提供缺省的构造方法。这个缺省的构造方法不会完成任何事情。下例给出类</a:t>
            </a:r>
            <a:r>
              <a:rPr lang="en-US" altLang="zh-CN" sz="1800" kern="100" dirty="0" err="1">
                <a:effectLst/>
                <a:latin typeface="Times New Roman" panose="02020603050405020304" pitchFamily="18" charset="0"/>
                <a:ea typeface="宋体" panose="02010600030101010101" pitchFamily="2" charset="-122"/>
              </a:rPr>
              <a:t>AnimationThread</a:t>
            </a:r>
            <a:r>
              <a:rPr lang="zh-CN" altLang="zh-CN" sz="1800" kern="100" dirty="0">
                <a:effectLst/>
                <a:latin typeface="Times New Roman" panose="02020603050405020304" pitchFamily="18" charset="0"/>
                <a:ea typeface="宋体" panose="02010600030101010101" pitchFamily="2" charset="-122"/>
              </a:rPr>
              <a:t>的构造方法，在其初始化过程中设置了一些缺省的数值，比如帧速度、图片的数目等。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class Animation Thread extends Thread {</a:t>
            </a:r>
            <a:endParaRPr lang="zh-CN" altLang="zh-CN" sz="1600" kern="100" dirty="0">
              <a:effectLst/>
              <a:latin typeface="Times New Roman" panose="02020603050405020304" pitchFamily="18" charset="0"/>
              <a:ea typeface="宋体" panose="02010600030101010101" pitchFamily="2" charset="-122"/>
            </a:endParaRPr>
          </a:p>
          <a:p>
            <a:pPr marL="266700" indent="266700" algn="just"/>
            <a:r>
              <a:rPr lang="en-US" altLang="zh-CN" sz="1600" kern="100" dirty="0">
                <a:effectLst/>
                <a:latin typeface="宋体" panose="02010600030101010101" pitchFamily="2" charset="-122"/>
                <a:ea typeface="宋体" panose="02010600030101010101" pitchFamily="2" charset="-122"/>
              </a:rPr>
              <a:t>int frames Per Second;  </a:t>
            </a:r>
            <a:endParaRPr lang="zh-CN" altLang="zh-CN" sz="1600" kern="100" dirty="0">
              <a:effectLst/>
              <a:latin typeface="Times New Roman" panose="02020603050405020304" pitchFamily="18" charset="0"/>
              <a:ea typeface="宋体" panose="02010600030101010101" pitchFamily="2" charset="-122"/>
            </a:endParaRPr>
          </a:p>
          <a:p>
            <a:pPr marL="266700" indent="266700" algn="just"/>
            <a:r>
              <a:rPr lang="en-US" altLang="zh-CN" sz="1600" kern="100" dirty="0">
                <a:effectLst/>
                <a:latin typeface="宋体" panose="02010600030101010101" pitchFamily="2" charset="-122"/>
                <a:ea typeface="宋体" panose="02010600030101010101" pitchFamily="2" charset="-122"/>
              </a:rPr>
              <a:t>int num Images;</a:t>
            </a:r>
            <a:endParaRPr lang="zh-CN" altLang="zh-CN" sz="1600" kern="100" dirty="0">
              <a:effectLst/>
              <a:latin typeface="Times New Roman" panose="02020603050405020304" pitchFamily="18" charset="0"/>
              <a:ea typeface="宋体" panose="02010600030101010101" pitchFamily="2" charset="-122"/>
            </a:endParaRPr>
          </a:p>
          <a:p>
            <a:pPr marL="266700" indent="266700" algn="just"/>
            <a:r>
              <a:rPr lang="en-US" altLang="zh-CN" sz="1600" kern="100" dirty="0">
                <a:effectLst/>
                <a:latin typeface="宋体" panose="02010600030101010101" pitchFamily="2" charset="-122"/>
                <a:ea typeface="宋体" panose="02010600030101010101" pitchFamily="2" charset="-122"/>
              </a:rPr>
              <a:t>Image[] images;</a:t>
            </a:r>
            <a:endParaRPr lang="en-US" altLang="zh-CN" sz="1600" kern="100" dirty="0">
              <a:effectLst/>
              <a:latin typeface="宋体" panose="02010600030101010101" pitchFamily="2" charset="-122"/>
              <a:ea typeface="宋体" panose="02010600030101010101" pitchFamily="2" charset="-122"/>
            </a:endParaRPr>
          </a:p>
          <a:p>
            <a:pPr marL="266700" indent="266700" algn="just"/>
            <a:r>
              <a:rPr lang="en-US" altLang="zh-CN" sz="1600" kern="100" dirty="0">
                <a:effectLst/>
                <a:latin typeface="宋体" panose="02010600030101010101" pitchFamily="2" charset="-122"/>
                <a:ea typeface="宋体" panose="02010600030101010101" pitchFamily="2" charset="-122"/>
              </a:rPr>
              <a:t> Animation Thread(int fps, int num) {</a:t>
            </a:r>
            <a:endParaRPr lang="zh-CN" altLang="zh-CN" sz="1600" kern="100" dirty="0">
              <a:effectLst/>
              <a:latin typeface="Times New Roman" panose="02020603050405020304" pitchFamily="18" charset="0"/>
              <a:ea typeface="宋体" panose="02010600030101010101" pitchFamily="2" charset="-122"/>
            </a:endParaRPr>
          </a:p>
          <a:p>
            <a:pPr marL="533400" indent="266700" algn="just"/>
            <a:r>
              <a:rPr lang="en-US" altLang="zh-CN" sz="1600" kern="100" dirty="0">
                <a:effectLst/>
                <a:latin typeface="宋体" panose="02010600030101010101" pitchFamily="2" charset="-122"/>
                <a:ea typeface="宋体" panose="02010600030101010101" pitchFamily="2" charset="-122"/>
              </a:rPr>
              <a:t>super("Animation Thread");</a:t>
            </a:r>
            <a:endParaRPr lang="zh-CN" altLang="zh-CN" sz="1600" kern="100" dirty="0">
              <a:effectLst/>
              <a:latin typeface="Times New Roman" panose="02020603050405020304" pitchFamily="18" charset="0"/>
              <a:ea typeface="宋体" panose="02010600030101010101" pitchFamily="2" charset="-122"/>
            </a:endParaRPr>
          </a:p>
          <a:p>
            <a:pPr marL="533400" indent="266700" algn="just"/>
            <a:r>
              <a:rPr lang="en-US" altLang="zh-CN" sz="1600" kern="100" dirty="0" err="1">
                <a:effectLst/>
                <a:latin typeface="宋体" panose="02010600030101010101" pitchFamily="2" charset="-122"/>
                <a:ea typeface="宋体" panose="02010600030101010101" pitchFamily="2" charset="-122"/>
              </a:rPr>
              <a:t>this.frames</a:t>
            </a:r>
            <a:r>
              <a:rPr lang="en-US" altLang="zh-CN" sz="1600" kern="100" dirty="0">
                <a:effectLst/>
                <a:latin typeface="宋体" panose="02010600030101010101" pitchFamily="2" charset="-122"/>
                <a:ea typeface="宋体" panose="02010600030101010101" pitchFamily="2" charset="-122"/>
              </a:rPr>
              <a:t> Per Second = fps;</a:t>
            </a:r>
            <a:endParaRPr lang="zh-CN" altLang="zh-CN" sz="1600" kern="100" dirty="0">
              <a:effectLst/>
              <a:latin typeface="Times New Roman" panose="02020603050405020304" pitchFamily="18" charset="0"/>
              <a:ea typeface="宋体" panose="02010600030101010101" pitchFamily="2" charset="-122"/>
            </a:endParaRPr>
          </a:p>
          <a:p>
            <a:pPr marL="533400" indent="266700" algn="just"/>
            <a:r>
              <a:rPr lang="en-US" altLang="zh-CN" sz="1600" kern="100" dirty="0" err="1">
                <a:effectLst/>
                <a:latin typeface="宋体" panose="02010600030101010101" pitchFamily="2" charset="-122"/>
                <a:ea typeface="宋体" panose="02010600030101010101" pitchFamily="2" charset="-122"/>
              </a:rPr>
              <a:t>this.num</a:t>
            </a:r>
            <a:r>
              <a:rPr lang="en-US" altLang="zh-CN" sz="1600" kern="100" dirty="0">
                <a:effectLst/>
                <a:latin typeface="宋体" panose="02010600030101010101" pitchFamily="2" charset="-122"/>
                <a:ea typeface="宋体" panose="02010600030101010101" pitchFamily="2" charset="-122"/>
              </a:rPr>
              <a:t> Images = num;</a:t>
            </a:r>
            <a:endParaRPr lang="zh-CN" altLang="zh-CN" sz="1600" kern="100" dirty="0">
              <a:effectLst/>
              <a:latin typeface="Times New Roman" panose="02020603050405020304" pitchFamily="18" charset="0"/>
              <a:ea typeface="宋体" panose="02010600030101010101" pitchFamily="2" charset="-122"/>
            </a:endParaRPr>
          </a:p>
          <a:p>
            <a:pPr marL="533400" indent="266700" algn="just"/>
            <a:r>
              <a:rPr lang="en-US" altLang="zh-CN" sz="1600" kern="100" dirty="0" err="1">
                <a:effectLst/>
                <a:latin typeface="宋体" panose="02010600030101010101" pitchFamily="2" charset="-122"/>
                <a:ea typeface="宋体" panose="02010600030101010101" pitchFamily="2" charset="-122"/>
              </a:rPr>
              <a:t>this.images</a:t>
            </a:r>
            <a:r>
              <a:rPr lang="en-US" altLang="zh-CN" sz="1600" kern="100" dirty="0">
                <a:effectLst/>
                <a:latin typeface="宋体" panose="02010600030101010101" pitchFamily="2" charset="-122"/>
                <a:ea typeface="宋体" panose="02010600030101010101" pitchFamily="2" charset="-122"/>
              </a:rPr>
              <a:t> = new Image[num Images];</a:t>
            </a:r>
            <a:endParaRPr lang="zh-CN" altLang="zh-CN" sz="1600" kern="100" dirty="0">
              <a:effectLst/>
              <a:latin typeface="Times New Roman" panose="02020603050405020304" pitchFamily="18" charset="0"/>
              <a:ea typeface="宋体" panose="02010600030101010101" pitchFamily="2" charset="-122"/>
            </a:endParaRPr>
          </a:p>
          <a:p>
            <a:pPr marL="533400" indent="266700" algn="just"/>
            <a:r>
              <a:rPr lang="en-US" altLang="zh-CN" sz="1600" kern="100" dirty="0">
                <a:effectLst/>
                <a:latin typeface="宋体" panose="02010600030101010101" pitchFamily="2" charset="-122"/>
                <a:ea typeface="宋体" panose="02010600030101010101" pitchFamily="2" charset="-122"/>
              </a:rPr>
              <a:t>for (int </a:t>
            </a:r>
            <a:r>
              <a:rPr lang="en-US" altLang="zh-CN" sz="1600" kern="100" dirty="0" err="1">
                <a:effectLst/>
                <a:latin typeface="宋体" panose="02010600030101010101" pitchFamily="2" charset="-122"/>
                <a:ea typeface="宋体" panose="02010600030101010101" pitchFamily="2" charset="-122"/>
              </a:rPr>
              <a:t>i</a:t>
            </a:r>
            <a:r>
              <a:rPr lang="en-US" altLang="zh-CN" sz="1600" kern="100" dirty="0">
                <a:effectLst/>
                <a:latin typeface="宋体" panose="02010600030101010101" pitchFamily="2" charset="-122"/>
                <a:ea typeface="宋体" panose="02010600030101010101" pitchFamily="2" charset="-122"/>
              </a:rPr>
              <a:t> = 0; </a:t>
            </a:r>
            <a:r>
              <a:rPr lang="en-US" altLang="zh-CN" sz="1600" kern="100" dirty="0" err="1">
                <a:effectLst/>
                <a:latin typeface="宋体" panose="02010600030101010101" pitchFamily="2" charset="-122"/>
                <a:ea typeface="宋体" panose="02010600030101010101" pitchFamily="2" charset="-122"/>
              </a:rPr>
              <a:t>i</a:t>
            </a:r>
            <a:r>
              <a:rPr lang="en-US" altLang="zh-CN" sz="1600" kern="100" dirty="0">
                <a:effectLst/>
                <a:latin typeface="宋体" panose="02010600030101010101" pitchFamily="2" charset="-122"/>
                <a:ea typeface="宋体" panose="02010600030101010101" pitchFamily="2" charset="-122"/>
              </a:rPr>
              <a:t> &lt;= num Images; </a:t>
            </a:r>
            <a:r>
              <a:rPr lang="en-US" altLang="zh-CN" sz="1600" kern="100" dirty="0" err="1">
                <a:effectLst/>
                <a:latin typeface="宋体" panose="02010600030101010101" pitchFamily="2" charset="-122"/>
                <a:ea typeface="宋体" panose="02010600030101010101" pitchFamily="2" charset="-122"/>
              </a:rPr>
              <a:t>i</a:t>
            </a:r>
            <a:r>
              <a:rPr lang="en-US" altLang="zh-CN" sz="1600" kern="100" dirty="0">
                <a:effectLst/>
                <a:latin typeface="宋体" panose="02010600030101010101" pitchFamily="2" charset="-122"/>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marL="800100" indent="266700" algn="just"/>
            <a:r>
              <a:rPr lang="en-US" altLang="zh-CN" sz="1600" kern="100" dirty="0">
                <a:effectLst/>
                <a:latin typeface="宋体" panose="02010600030101010101" pitchFamily="2" charset="-122"/>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     	}</a:t>
            </a:r>
            <a:endParaRPr lang="zh-CN" altLang="zh-CN" sz="1600" kern="100" dirty="0">
              <a:effectLst/>
              <a:latin typeface="Times New Roman" panose="02020603050405020304" pitchFamily="18" charset="0"/>
              <a:ea typeface="宋体" panose="02010600030101010101" pitchFamily="2" charset="-122"/>
            </a:endParaRPr>
          </a:p>
          <a:p>
            <a:pPr marL="266700" indent="266700" algn="just"/>
            <a:r>
              <a:rPr lang="en-US" altLang="zh-CN" sz="1600" kern="100" dirty="0">
                <a:effectLst/>
                <a:latin typeface="宋体" panose="02010600030101010101" pitchFamily="2" charset="-122"/>
                <a:ea typeface="宋体" panose="02010600030101010101" pitchFamily="2" charset="-122"/>
              </a:rPr>
              <a:t>} </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     ...</a:t>
            </a:r>
            <a:endParaRPr lang="zh-CN" altLang="zh-CN" sz="1600" kern="100" dirty="0">
              <a:effectLst/>
              <a:latin typeface="Times New Roman" panose="02020603050405020304" pitchFamily="18" charset="0"/>
              <a:ea typeface="宋体" panose="02010600030101010101" pitchFamily="2" charset="-122"/>
            </a:endParaRPr>
          </a:p>
          <a:p>
            <a:pPr indent="266700" algn="just"/>
            <a:r>
              <a:rPr lang="en-US" altLang="zh-CN" sz="1600" kern="100" dirty="0">
                <a:effectLst/>
                <a:latin typeface="宋体" panose="02010600030101010101" pitchFamily="2" charset="-122"/>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marL="266700" indent="266700" algn="just"/>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7" name="文本框 6"/>
          <p:cNvSpPr txBox="1"/>
          <p:nvPr/>
        </p:nvSpPr>
        <p:spPr>
          <a:xfrm>
            <a:off x="190655" y="990600"/>
            <a:ext cx="11810690" cy="2308324"/>
          </a:xfrm>
          <a:prstGeom prst="rect">
            <a:avLst/>
          </a:prstGeom>
          <a:noFill/>
        </p:spPr>
        <p:txBody>
          <a:bodyPr wrap="square">
            <a:spAutoFit/>
          </a:bodyPr>
          <a:lstStyle/>
          <a:p>
            <a:pPr indent="266700" algn="just"/>
            <a:r>
              <a:rPr lang="zh-CN" altLang="zh-CN" sz="1800" kern="100" dirty="0">
                <a:effectLst/>
                <a:latin typeface="Times New Roman" panose="02020603050405020304" pitchFamily="18" charset="0"/>
                <a:ea typeface="宋体" panose="02010600030101010101" pitchFamily="2" charset="-122"/>
              </a:rPr>
              <a:t>从该例来看，构造方法的实体跟一般方法的实体是相似的，均包含局部变量声明、循环以及其他的语句。该例的构造方法中出现了以下一条语句：</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super("Animation Thread");</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与关键字</a:t>
            </a:r>
            <a:r>
              <a:rPr lang="en-US" altLang="zh-CN" sz="1800" kern="100" dirty="0">
                <a:effectLst/>
                <a:latin typeface="Times New Roman" panose="02020603050405020304" pitchFamily="18" charset="0"/>
                <a:ea typeface="宋体" panose="02010600030101010101" pitchFamily="2" charset="-122"/>
              </a:rPr>
              <a:t>this</a:t>
            </a:r>
            <a:r>
              <a:rPr lang="zh-CN" altLang="zh-CN" sz="1800" kern="100" dirty="0">
                <a:effectLst/>
                <a:latin typeface="Times New Roman" panose="02020603050405020304" pitchFamily="18" charset="0"/>
                <a:ea typeface="宋体" panose="02010600030101010101" pitchFamily="2" charset="-122"/>
              </a:rPr>
              <a:t>相似</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我们知道，</a:t>
            </a:r>
            <a:r>
              <a:rPr lang="en-US" altLang="zh-CN" sz="1800" kern="100" dirty="0">
                <a:effectLst/>
                <a:latin typeface="Times New Roman" panose="02020603050405020304" pitchFamily="18" charset="0"/>
                <a:ea typeface="宋体" panose="02010600030101010101" pitchFamily="2" charset="-122"/>
              </a:rPr>
              <a:t>this</a:t>
            </a:r>
            <a:r>
              <a:rPr lang="zh-CN" altLang="zh-CN" sz="1800" kern="100" dirty="0">
                <a:effectLst/>
                <a:latin typeface="Times New Roman" panose="02020603050405020304" pitchFamily="18" charset="0"/>
                <a:ea typeface="宋体" panose="02010600030101010101" pitchFamily="2" charset="-122"/>
              </a:rPr>
              <a:t>表示当前对象</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，关键字</a:t>
            </a:r>
            <a:r>
              <a:rPr lang="en-US" altLang="zh-CN" sz="1800" kern="100" dirty="0">
                <a:effectLst/>
                <a:latin typeface="Times New Roman" panose="02020603050405020304" pitchFamily="18" charset="0"/>
                <a:ea typeface="宋体" panose="02010600030101010101" pitchFamily="2" charset="-122"/>
              </a:rPr>
              <a:t>super</a:t>
            </a:r>
            <a:r>
              <a:rPr lang="zh-CN" altLang="zh-CN" sz="1800" kern="100" dirty="0">
                <a:effectLst/>
                <a:latin typeface="Times New Roman" panose="02020603050405020304" pitchFamily="18" charset="0"/>
                <a:ea typeface="宋体" panose="02010600030101010101" pitchFamily="2" charset="-122"/>
              </a:rPr>
              <a:t>表示当前对象的父对象，所以使用</a:t>
            </a:r>
            <a:r>
              <a:rPr lang="en-US" altLang="zh-CN" sz="1800" kern="100" dirty="0">
                <a:effectLst/>
                <a:latin typeface="Times New Roman" panose="02020603050405020304" pitchFamily="18" charset="0"/>
                <a:ea typeface="宋体" panose="02010600030101010101" pitchFamily="2" charset="-122"/>
              </a:rPr>
              <a:t>super</a:t>
            </a:r>
            <a:r>
              <a:rPr lang="zh-CN" altLang="zh-CN" sz="1800" kern="100" dirty="0">
                <a:effectLst/>
                <a:latin typeface="Times New Roman" panose="02020603050405020304" pitchFamily="18" charset="0"/>
                <a:ea typeface="宋体" panose="02010600030101010101" pitchFamily="2" charset="-122"/>
              </a:rPr>
              <a:t>可以引用父类被隐藏的变量和方法。本例中调用了父类</a:t>
            </a:r>
            <a:r>
              <a:rPr lang="en-US" altLang="zh-CN" sz="1800" kern="100" dirty="0">
                <a:effectLst/>
                <a:latin typeface="Times New Roman" panose="02020603050405020304" pitchFamily="18" charset="0"/>
                <a:ea typeface="宋体" panose="02010600030101010101" pitchFamily="2" charset="-122"/>
              </a:rPr>
              <a:t>Thread</a:t>
            </a:r>
            <a:r>
              <a:rPr lang="zh-CN" altLang="zh-CN" sz="1800" kern="100" dirty="0">
                <a:effectLst/>
                <a:latin typeface="Times New Roman" panose="02020603050405020304" pitchFamily="18" charset="0"/>
                <a:ea typeface="宋体" panose="02010600030101010101" pitchFamily="2" charset="-122"/>
              </a:rPr>
              <a:t>的构造方法。使用中我们须注意的是，父类的构造方法必须是子类构造方法的第一条语句，因为对象必须首先执行高层次的初始化。构造方法说明中只能带访问控制修饰符，即只能使用</a:t>
            </a:r>
            <a:r>
              <a:rPr lang="en-US" altLang="zh-CN" sz="1800" kern="100" dirty="0">
                <a:effectLst/>
                <a:latin typeface="Times New Roman" panose="02020603050405020304" pitchFamily="18" charset="0"/>
                <a:ea typeface="宋体" panose="02010600030101010101" pitchFamily="2" charset="-122"/>
              </a:rPr>
              <a:t>public</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protected</a:t>
            </a:r>
            <a:r>
              <a:rPr lang="zh-CN" altLang="zh-CN" sz="1800" kern="100" dirty="0">
                <a:effectLst/>
                <a:latin typeface="Times New Roman" panose="02020603050405020304" pitchFamily="18" charset="0"/>
                <a:ea typeface="宋体" panose="02010600030101010101" pitchFamily="2" charset="-122"/>
              </a:rPr>
              <a:t>及</a:t>
            </a:r>
            <a:r>
              <a:rPr lang="en-US" altLang="zh-CN" sz="1800" kern="100" dirty="0">
                <a:effectLst/>
                <a:latin typeface="Times New Roman" panose="02020603050405020304" pitchFamily="18" charset="0"/>
                <a:ea typeface="宋体" panose="02010600030101010101" pitchFamily="2" charset="-122"/>
              </a:rPr>
              <a:t>private</a:t>
            </a:r>
            <a:r>
              <a:rPr lang="zh-CN" altLang="zh-CN" sz="1800" kern="100" dirty="0">
                <a:effectLst/>
                <a:latin typeface="Times New Roman" panose="02020603050405020304" pitchFamily="18" charset="0"/>
                <a:ea typeface="宋体" panose="02010600030101010101" pitchFamily="2" charset="-122"/>
              </a:rPr>
              <a:t>中的任一个。关于访问控制符，后面我们会介绍。</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任务实施</a:t>
            </a:r>
            <a:endParaRPr lang="zh-CN" altLang="en-US" dirty="0">
              <a:sym typeface="Arial" panose="020B0604020202020204" pitchFamily="34" charset="0"/>
            </a:endParaRPr>
          </a:p>
        </p:txBody>
      </p:sp>
      <p:sp>
        <p:nvSpPr>
          <p:cNvPr id="7" name="文本框 6"/>
          <p:cNvSpPr txBox="1"/>
          <p:nvPr/>
        </p:nvSpPr>
        <p:spPr>
          <a:xfrm>
            <a:off x="498335" y="992909"/>
            <a:ext cx="10893425" cy="2446824"/>
          </a:xfrm>
          <a:prstGeom prst="rect">
            <a:avLst/>
          </a:prstGeom>
          <a:noFill/>
        </p:spPr>
        <p:txBody>
          <a:bodyPr wrap="square">
            <a:spAutoFit/>
          </a:bodyPr>
          <a:lstStyle/>
          <a:p>
            <a:pPr algn="just">
              <a:lnSpc>
                <a:spcPct val="150000"/>
              </a:lnSpc>
            </a:pPr>
            <a:r>
              <a:rPr lang="en-US" altLang="zh-CN" sz="1800" kern="100">
                <a:effectLst/>
                <a:latin typeface="黑体" panose="02010609060101010101" pitchFamily="49" charset="-122"/>
                <a:ea typeface="宋体" panose="02010600030101010101" pitchFamily="2" charset="-122"/>
              </a:rPr>
              <a:t>3.2.4 </a:t>
            </a:r>
            <a:r>
              <a:rPr lang="zh-CN" altLang="zh-CN" sz="1800" kern="100">
                <a:effectLst/>
                <a:latin typeface="Times New Roman" panose="02020603050405020304" pitchFamily="18" charset="0"/>
                <a:ea typeface="黑体" panose="02010609060101010101" pitchFamily="49" charset="-122"/>
              </a:rPr>
              <a:t>方法重载</a:t>
            </a:r>
            <a:endParaRPr lang="zh-CN" altLang="zh-CN" sz="1800" kern="100">
              <a:effectLst/>
              <a:latin typeface="Times New Roman" panose="02020603050405020304" pitchFamily="18" charset="0"/>
              <a:ea typeface="宋体" panose="02010600030101010101" pitchFamily="2" charset="-122"/>
            </a:endParaRPr>
          </a:p>
          <a:p>
            <a:pPr indent="266700" algn="just"/>
            <a:r>
              <a:rPr lang="en-US" altLang="zh-CN" sz="1800" kern="100">
                <a:effectLst/>
                <a:latin typeface="宋体" panose="02010600030101010101" pitchFamily="2" charset="-122"/>
                <a:ea typeface="宋体" panose="02010600030101010101" pitchFamily="2" charset="-122"/>
              </a:rPr>
              <a:t>Java</a:t>
            </a:r>
            <a:r>
              <a:rPr lang="zh-CN" altLang="zh-CN" sz="1800" kern="100">
                <a:effectLst/>
                <a:latin typeface="Times New Roman" panose="02020603050405020304" pitchFamily="18" charset="0"/>
                <a:ea typeface="宋体" panose="02010600030101010101" pitchFamily="2" charset="-122"/>
              </a:rPr>
              <a:t>中方法的重载指的是多个方法共用一个名字</a:t>
            </a:r>
            <a:r>
              <a:rPr lang="en-US" altLang="zh-CN" sz="1800" kern="100">
                <a:effectLst/>
                <a:latin typeface="Times New Roman" panose="02020603050405020304" pitchFamily="18" charset="0"/>
                <a:ea typeface="宋体" panose="02010600030101010101" pitchFamily="2" charset="-122"/>
              </a:rPr>
              <a:t>(</a:t>
            </a:r>
            <a:r>
              <a:rPr lang="zh-CN" altLang="zh-CN" sz="1800" kern="100">
                <a:effectLst/>
                <a:latin typeface="Times New Roman" panose="02020603050405020304" pitchFamily="18" charset="0"/>
                <a:ea typeface="宋体" panose="02010600030101010101" pitchFamily="2" charset="-122"/>
              </a:rPr>
              <a:t>这样可实现对象的多态</a:t>
            </a:r>
            <a:r>
              <a:rPr lang="en-US" altLang="zh-CN" sz="1800" kern="100">
                <a:effectLst/>
                <a:latin typeface="Times New Roman" panose="02020603050405020304" pitchFamily="18" charset="0"/>
                <a:ea typeface="宋体" panose="02010600030101010101" pitchFamily="2" charset="-122"/>
              </a:rPr>
              <a:t>)</a:t>
            </a:r>
            <a:r>
              <a:rPr lang="zh-CN" altLang="zh-CN" sz="1800" kern="100">
                <a:effectLst/>
                <a:latin typeface="Times New Roman" panose="02020603050405020304" pitchFamily="18" charset="0"/>
                <a:ea typeface="宋体" panose="02010600030101010101" pitchFamily="2" charset="-122"/>
              </a:rPr>
              <a:t>，同时，不同的方法要么参数个数各不相同，或者是参数类型不同。</a:t>
            </a:r>
            <a:r>
              <a:rPr lang="en-US" altLang="zh-CN" sz="1800" kern="100">
                <a:effectLst/>
                <a:latin typeface="Times New Roman" panose="02020603050405020304" pitchFamily="18" charset="0"/>
                <a:ea typeface="宋体" panose="02010600030101010101" pitchFamily="2" charset="-122"/>
              </a:rPr>
              <a:t>Java</a:t>
            </a:r>
            <a:r>
              <a:rPr lang="zh-CN" altLang="zh-CN" sz="1800" kern="100">
                <a:effectLst/>
                <a:latin typeface="Times New Roman" panose="02020603050405020304" pitchFamily="18" charset="0"/>
                <a:ea typeface="宋体" panose="02010600030101010101" pitchFamily="2" charset="-122"/>
              </a:rPr>
              <a:t>提供的标准类中包含了许多构造函数，并且每个构造函数允许调用者为新对象的不同实例变量提供不同的初始数值。比如，</a:t>
            </a:r>
            <a:r>
              <a:rPr lang="en-US" altLang="zh-CN" sz="1800" kern="100">
                <a:effectLst/>
                <a:latin typeface="Times New Roman" panose="02020603050405020304" pitchFamily="18" charset="0"/>
                <a:ea typeface="宋体" panose="02010600030101010101" pitchFamily="2" charset="-122"/>
              </a:rPr>
              <a:t>java.awt.Rectangle</a:t>
            </a:r>
            <a:r>
              <a:rPr lang="zh-CN" altLang="zh-CN" sz="1800" kern="100">
                <a:effectLst/>
                <a:latin typeface="Times New Roman" panose="02020603050405020304" pitchFamily="18" charset="0"/>
                <a:ea typeface="宋体" panose="02010600030101010101" pitchFamily="2" charset="-122"/>
              </a:rPr>
              <a:t>就有三个构造函数： </a:t>
            </a:r>
            <a:endParaRPr lang="zh-CN" altLang="zh-CN" sz="1800" kern="100">
              <a:effectLst/>
              <a:latin typeface="Times New Roman" panose="02020603050405020304" pitchFamily="18" charset="0"/>
              <a:ea typeface="宋体" panose="02010600030101010101" pitchFamily="2" charset="-122"/>
            </a:endParaRPr>
          </a:p>
          <a:p>
            <a:pPr indent="266700" algn="just"/>
            <a:r>
              <a:rPr lang="en-US" altLang="zh-CN" sz="1800" kern="100">
                <a:effectLst/>
                <a:latin typeface="宋体" panose="02010600030101010101" pitchFamily="2" charset="-122"/>
                <a:ea typeface="宋体" panose="02010600030101010101" pitchFamily="2" charset="-122"/>
              </a:rPr>
              <a:t>Rectangle(){};</a:t>
            </a:r>
            <a:endParaRPr lang="zh-CN" altLang="zh-CN" sz="1800" kern="100">
              <a:effectLst/>
              <a:latin typeface="Times New Roman" panose="02020603050405020304" pitchFamily="18" charset="0"/>
              <a:ea typeface="宋体" panose="02010600030101010101" pitchFamily="2" charset="-122"/>
            </a:endParaRPr>
          </a:p>
          <a:p>
            <a:pPr indent="266700" algn="just"/>
            <a:r>
              <a:rPr lang="en-US" altLang="zh-CN" sz="1800" kern="100">
                <a:effectLst/>
                <a:latin typeface="宋体" panose="02010600030101010101" pitchFamily="2" charset="-122"/>
                <a:ea typeface="宋体" panose="02010600030101010101" pitchFamily="2" charset="-122"/>
              </a:rPr>
              <a:t>Rectangle(int width, int height){};</a:t>
            </a:r>
            <a:endParaRPr lang="zh-CN" altLang="zh-CN" sz="1800" kern="100">
              <a:effectLst/>
              <a:latin typeface="Times New Roman" panose="02020603050405020304" pitchFamily="18" charset="0"/>
              <a:ea typeface="宋体" panose="02010600030101010101" pitchFamily="2" charset="-122"/>
            </a:endParaRPr>
          </a:p>
          <a:p>
            <a:pPr indent="266700" algn="just"/>
            <a:r>
              <a:rPr lang="en-US" altLang="zh-CN" sz="1800" kern="100">
                <a:effectLst/>
                <a:latin typeface="宋体" panose="02010600030101010101" pitchFamily="2" charset="-122"/>
                <a:ea typeface="宋体" panose="02010600030101010101" pitchFamily="2" charset="-122"/>
              </a:rPr>
              <a:t>Rectangle(int x, int y, int width, int height){};</a:t>
            </a:r>
            <a:endParaRPr lang="zh-CN" altLang="zh-CN" sz="1800" kern="100">
              <a:effectLst/>
              <a:latin typeface="Times New Roman" panose="02020603050405020304" pitchFamily="18" charset="0"/>
              <a:ea typeface="宋体" panose="02010600030101010101" pitchFamily="2" charset="-122"/>
            </a:endParaRPr>
          </a:p>
          <a:p>
            <a:pPr indent="266700" algn="just"/>
            <a:r>
              <a:rPr lang="zh-CN" altLang="zh-CN" sz="1800" kern="100">
                <a:effectLst/>
                <a:latin typeface="Times New Roman" panose="02020603050405020304" pitchFamily="18" charset="0"/>
                <a:ea typeface="宋体" panose="02010600030101010101" pitchFamily="2" charset="-122"/>
              </a:rPr>
              <a:t>当我们传递不同的参数时，构造出来的对象的实例具有不同的属性。</a:t>
            </a:r>
            <a:endParaRPr lang="zh-CN" altLang="zh-CN" sz="1800" kern="100" dirty="0">
              <a:effectLst/>
              <a:latin typeface="Times New Roman" panose="02020603050405020304" pitchFamily="18" charset="0"/>
              <a:ea typeface="宋体" panose="02010600030101010101" pitchFamily="2" charset="-122"/>
            </a:endParaRPr>
          </a:p>
        </p:txBody>
      </p:sp>
      <p:sp>
        <p:nvSpPr>
          <p:cNvPr id="5" name="文本框 4"/>
          <p:cNvSpPr txBox="1"/>
          <p:nvPr/>
        </p:nvSpPr>
        <p:spPr>
          <a:xfrm>
            <a:off x="491470" y="3439733"/>
            <a:ext cx="6096000" cy="455253"/>
          </a:xfrm>
          <a:prstGeom prst="rect">
            <a:avLst/>
          </a:prstGeom>
          <a:noFill/>
        </p:spPr>
        <p:txBody>
          <a:bodyPr wrap="square">
            <a:spAutoFit/>
          </a:bodyPr>
          <a:lstStyle/>
          <a:p>
            <a:pPr algn="just">
              <a:lnSpc>
                <a:spcPct val="150000"/>
              </a:lnSpc>
              <a:spcBef>
                <a:spcPts val="1200"/>
              </a:spcBef>
            </a:pPr>
            <a:r>
              <a:rPr lang="zh-CN" altLang="zh-CN" sz="1800" kern="100">
                <a:effectLst/>
                <a:latin typeface="Times New Roman" panose="02020603050405020304" pitchFamily="18" charset="0"/>
                <a:ea typeface="黑体" panose="02010609060101010101" pitchFamily="49" charset="-122"/>
              </a:rPr>
              <a:t>任务实施</a:t>
            </a:r>
            <a:endParaRPr lang="zh-CN" altLang="zh-CN" sz="1200" kern="100" dirty="0">
              <a:effectLst/>
              <a:latin typeface="Times New Roman" panose="02020603050405020304" pitchFamily="18" charset="0"/>
              <a:ea typeface="宋体" panose="02010600030101010101" pitchFamily="2" charset="-122"/>
            </a:endParaRPr>
          </a:p>
        </p:txBody>
      </p:sp>
      <p:sp>
        <p:nvSpPr>
          <p:cNvPr id="8" name="文本框 7"/>
          <p:cNvSpPr txBox="1"/>
          <p:nvPr/>
        </p:nvSpPr>
        <p:spPr>
          <a:xfrm>
            <a:off x="498334" y="4114782"/>
            <a:ext cx="8416991" cy="680314"/>
          </a:xfrm>
          <a:prstGeom prst="rect">
            <a:avLst/>
          </a:prstGeom>
          <a:noFill/>
        </p:spPr>
        <p:txBody>
          <a:bodyPr wrap="square">
            <a:spAutoFit/>
          </a:bodyPr>
          <a:lstStyle/>
          <a:p>
            <a:pPr marL="342900" lvl="0" indent="-342900" algn="just">
              <a:buFont typeface="+mj-lt"/>
              <a:buAutoNum type="arabicPeriod"/>
            </a:pPr>
            <a:r>
              <a:rPr lang="zh-CN" altLang="zh-CN" sz="1800" kern="100" dirty="0">
                <a:effectLst/>
                <a:latin typeface="Times New Roman" panose="02020603050405020304" pitchFamily="18" charset="0"/>
                <a:ea typeface="宋体" panose="02010600030101010101" pitchFamily="2" charset="-122"/>
              </a:rPr>
              <a:t>长方形类中的属性</a:t>
            </a:r>
            <a:endParaRPr lang="zh-CN" altLang="zh-CN" sz="1800" kern="100" dirty="0">
              <a:effectLst/>
              <a:latin typeface="Times New Roman" panose="02020603050405020304" pitchFamily="18" charset="0"/>
              <a:ea typeface="宋体" panose="02010600030101010101" pitchFamily="2" charset="-122"/>
            </a:endParaRPr>
          </a:p>
          <a:p>
            <a:pPr marL="266700" algn="ctr">
              <a:lnSpc>
                <a:spcPct val="125000"/>
              </a:lnSpc>
            </a:pP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表</a:t>
            </a:r>
            <a:r>
              <a:rPr lang="en-US" altLang="zh-CN" sz="1800" kern="100" dirty="0">
                <a:effectLst/>
                <a:latin typeface="Times New Roman" panose="02020603050405020304" pitchFamily="18" charset="0"/>
                <a:ea typeface="宋体" panose="02010600030101010101" pitchFamily="2" charset="-122"/>
              </a:rPr>
              <a:t>3-4 </a:t>
            </a:r>
            <a:r>
              <a:rPr lang="zh-CN" altLang="zh-CN" sz="1800" kern="100" dirty="0">
                <a:effectLst/>
                <a:latin typeface="Times New Roman" panose="02020603050405020304" pitchFamily="18" charset="0"/>
                <a:ea typeface="宋体" panose="02010600030101010101" pitchFamily="2" charset="-122"/>
              </a:rPr>
              <a:t>长方形类中的属性</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4" name="表格 3"/>
          <p:cNvGraphicFramePr>
            <a:graphicFrameLocks noGrp="1"/>
          </p:cNvGraphicFramePr>
          <p:nvPr/>
        </p:nvGraphicFramePr>
        <p:xfrm>
          <a:off x="1828912" y="5160741"/>
          <a:ext cx="6553028" cy="618808"/>
        </p:xfrm>
        <a:graphic>
          <a:graphicData uri="http://schemas.openxmlformats.org/drawingml/2006/table">
            <a:tbl>
              <a:tblPr firstRow="1" firstCol="1" bandRow="1"/>
              <a:tblGrid>
                <a:gridCol w="1688624"/>
                <a:gridCol w="1475623"/>
                <a:gridCol w="1281078"/>
                <a:gridCol w="2107703"/>
              </a:tblGrid>
              <a:tr h="213995">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序号</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属性</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类型</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名称</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905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920">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1</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长</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int</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length</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a:noFill/>
                    </a:lnL>
                    <a:lnR>
                      <a:noFill/>
                    </a:lnR>
                    <a:lnT w="12700" cap="flat" cmpd="sng" algn="ctr">
                      <a:solidFill>
                        <a:srgbClr val="000000"/>
                      </a:solidFill>
                      <a:prstDash val="solid"/>
                      <a:round/>
                      <a:headEnd type="none" w="med" len="med"/>
                      <a:tailEnd type="none" w="med" len="med"/>
                    </a:lnT>
                    <a:lnB>
                      <a:noFill/>
                    </a:lnB>
                  </a:tcPr>
                </a:tc>
              </a:tr>
              <a:tr h="223520">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2</a:t>
                      </a:r>
                      <a:endParaRPr lang="zh-CN" sz="1050" kern="10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宽</a:t>
                      </a:r>
                      <a:endParaRPr lang="zh-CN" sz="1050" kern="10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int</a:t>
                      </a:r>
                      <a:endParaRPr lang="zh-CN" sz="1050" kern="100">
                        <a:effectLst/>
                        <a:latin typeface="Times New Roman" panose="02020603050405020304" pitchFamily="18" charset="0"/>
                        <a:ea typeface="宋体" panose="02010600030101010101" pitchFamily="2" charset="-122"/>
                      </a:endParaRPr>
                    </a:p>
                  </a:txBody>
                  <a:tcPr marL="68580" marR="68580" marT="0" marB="0">
                    <a:lnL>
                      <a:noFill/>
                    </a:lnL>
                    <a:lnR>
                      <a:noFill/>
                    </a:lnR>
                    <a:lnT>
                      <a:noFill/>
                    </a:lnT>
                    <a:lnB w="19050" cap="flat" cmpd="sng" algn="ctr">
                      <a:solidFill>
                        <a:srgbClr val="000000"/>
                      </a:solidFill>
                      <a:prstDash val="solid"/>
                      <a:round/>
                      <a:headEnd type="none" w="med" len="med"/>
                      <a:tailEnd type="none" w="med" len="med"/>
                    </a:lnB>
                  </a:tcPr>
                </a:tc>
                <a:tc>
                  <a:txBody>
                    <a:bodyPr/>
                    <a:lstStyle/>
                    <a:p>
                      <a:pPr algn="ctr">
                        <a:lnSpc>
                          <a:spcPct val="125000"/>
                        </a:lnSpc>
                      </a:pPr>
                      <a:r>
                        <a:rPr lang="zh-CN" sz="1050" kern="0" dirty="0">
                          <a:effectLst/>
                          <a:latin typeface="Times New Roman" panose="02020603050405020304" pitchFamily="18" charset="0"/>
                          <a:ea typeface="宋体" panose="02010600030101010101" pitchFamily="2" charset="-122"/>
                        </a:rPr>
                        <a:t>width</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lnL>
                      <a:noFill/>
                    </a:lnL>
                    <a:lnR>
                      <a:noFill/>
                    </a:lnR>
                    <a:lnT>
                      <a:noFill/>
                    </a:lnT>
                    <a:lnB w="1905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任务实施</a:t>
            </a:r>
            <a:endParaRPr lang="zh-CN" altLang="en-US" dirty="0">
              <a:sym typeface="Arial" panose="020B0604020202020204" pitchFamily="34" charset="0"/>
            </a:endParaRPr>
          </a:p>
        </p:txBody>
      </p:sp>
      <p:sp>
        <p:nvSpPr>
          <p:cNvPr id="9" name="文本框 8"/>
          <p:cNvSpPr txBox="1"/>
          <p:nvPr/>
        </p:nvSpPr>
        <p:spPr>
          <a:xfrm>
            <a:off x="685942" y="1219258"/>
            <a:ext cx="8076988" cy="680314"/>
          </a:xfrm>
          <a:prstGeom prst="rect">
            <a:avLst/>
          </a:prstGeom>
          <a:noFill/>
        </p:spPr>
        <p:txBody>
          <a:bodyPr wrap="square">
            <a:spAutoFit/>
          </a:bodyPr>
          <a:lstStyle/>
          <a:p>
            <a:pPr lvl="0" algn="just"/>
            <a:r>
              <a:rPr lang="en-US" altLang="zh-CN" sz="1800" kern="100" dirty="0">
                <a:effectLst/>
                <a:latin typeface="Times New Roman" panose="02020603050405020304" pitchFamily="18" charset="0"/>
                <a:ea typeface="宋体" panose="02010600030101010101" pitchFamily="2" charset="-122"/>
              </a:rPr>
              <a:t>2.  </a:t>
            </a:r>
            <a:r>
              <a:rPr lang="zh-CN" altLang="zh-CN" sz="1800" kern="100" dirty="0">
                <a:effectLst/>
                <a:latin typeface="Times New Roman" panose="02020603050405020304" pitchFamily="18" charset="0"/>
                <a:ea typeface="宋体" panose="02010600030101010101" pitchFamily="2" charset="-122"/>
              </a:rPr>
              <a:t>长方形类中的方法</a:t>
            </a:r>
            <a:endParaRPr lang="zh-CN" altLang="zh-CN" sz="1800" kern="100" dirty="0">
              <a:effectLst/>
              <a:latin typeface="Times New Roman" panose="02020603050405020304" pitchFamily="18" charset="0"/>
              <a:ea typeface="宋体" panose="02010600030101010101" pitchFamily="2" charset="-122"/>
            </a:endParaRPr>
          </a:p>
          <a:p>
            <a:pPr marL="403860" algn="ctr">
              <a:lnSpc>
                <a:spcPct val="125000"/>
              </a:lnSpc>
            </a:pP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表</a:t>
            </a:r>
            <a:r>
              <a:rPr lang="en-US" altLang="zh-CN" sz="1800" kern="100" dirty="0">
                <a:effectLst/>
                <a:latin typeface="Times New Roman" panose="02020603050405020304" pitchFamily="18" charset="0"/>
                <a:ea typeface="宋体" panose="02010600030101010101" pitchFamily="2" charset="-122"/>
              </a:rPr>
              <a:t>3-5 Student</a:t>
            </a:r>
            <a:r>
              <a:rPr lang="zh-CN" altLang="zh-CN" sz="1800" kern="100" dirty="0">
                <a:effectLst/>
                <a:latin typeface="Times New Roman" panose="02020603050405020304" pitchFamily="18" charset="0"/>
                <a:ea typeface="宋体" panose="02010600030101010101" pitchFamily="2" charset="-122"/>
              </a:rPr>
              <a:t>类中的方法</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11" name="表格 10"/>
          <p:cNvGraphicFramePr>
            <a:graphicFrameLocks noGrp="1"/>
          </p:cNvGraphicFramePr>
          <p:nvPr/>
        </p:nvGraphicFramePr>
        <p:xfrm>
          <a:off x="2209902" y="2128230"/>
          <a:ext cx="6934019" cy="1834155"/>
        </p:xfrm>
        <a:graphic>
          <a:graphicData uri="http://schemas.openxmlformats.org/drawingml/2006/table">
            <a:tbl>
              <a:tblPr firstRow="1" firstCol="1" bandRow="1"/>
              <a:tblGrid>
                <a:gridCol w="1785567"/>
                <a:gridCol w="1564303"/>
                <a:gridCol w="1355241"/>
                <a:gridCol w="2228908"/>
              </a:tblGrid>
              <a:tr h="284123">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序号</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方法</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返回值类型</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100" dirty="0">
                          <a:effectLst/>
                          <a:latin typeface="Times New Roman" panose="02020603050405020304" pitchFamily="18" charset="0"/>
                          <a:ea typeface="宋体" panose="02010600030101010101" pitchFamily="2" charset="-122"/>
                        </a:rPr>
                        <a:t>作用</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704">
                <a:tc>
                  <a:txBody>
                    <a:bodyPr/>
                    <a:lstStyle/>
                    <a:p>
                      <a:pPr algn="ctr">
                        <a:lnSpc>
                          <a:spcPct val="125000"/>
                        </a:lnSpc>
                      </a:pPr>
                      <a:r>
                        <a:rPr lang="zh-CN" sz="1050" kern="0" dirty="0">
                          <a:effectLst/>
                          <a:latin typeface="Times New Roman" panose="02020603050405020304" pitchFamily="18" charset="0"/>
                          <a:ea typeface="宋体" panose="02010600030101010101" pitchFamily="2" charset="-122"/>
                        </a:rPr>
                        <a:t>1</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dirty="0">
                          <a:effectLst/>
                          <a:latin typeface="Times New Roman" panose="02020603050405020304" pitchFamily="18" charset="0"/>
                          <a:ea typeface="宋体" panose="02010600030101010101" pitchFamily="2" charset="-122"/>
                        </a:rPr>
                        <a:t>public ChangFangXing()</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无</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无参构造方法</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6279">
                <a:tc>
                  <a:txBody>
                    <a:bodyPr/>
                    <a:lstStyle/>
                    <a:p>
                      <a:pPr algn="ctr">
                        <a:lnSpc>
                          <a:spcPct val="125000"/>
                        </a:lnSpc>
                      </a:pPr>
                      <a:r>
                        <a:rPr lang="zh-CN" sz="1050" kern="0" dirty="0">
                          <a:effectLst/>
                          <a:latin typeface="Times New Roman" panose="02020603050405020304" pitchFamily="18" charset="0"/>
                          <a:ea typeface="宋体" panose="02010600030101010101" pitchFamily="2" charset="-122"/>
                        </a:rPr>
                        <a:t>2</a:t>
                      </a:r>
                      <a:endParaRPr lang="zh-CN" sz="105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050" kern="0">
                          <a:effectLst/>
                          <a:latin typeface="Times New Roman" panose="02020603050405020304" pitchFamily="18" charset="0"/>
                          <a:ea typeface="宋体" panose="02010600030101010101" pitchFamily="2" charset="-122"/>
                        </a:rPr>
                        <a:t>public void setLength(int length)</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void</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设置长方形的长</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06279">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3</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050" kern="0">
                          <a:effectLst/>
                          <a:latin typeface="Times New Roman" panose="02020603050405020304" pitchFamily="18" charset="0"/>
                          <a:ea typeface="宋体" panose="02010600030101010101" pitchFamily="2" charset="-122"/>
                        </a:rPr>
                        <a:t>public void setWidth(int width)</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void</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设置长方形的宽</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96770">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4</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050" kern="0">
                          <a:effectLst/>
                          <a:latin typeface="Times New Roman" panose="02020603050405020304" pitchFamily="18" charset="0"/>
                          <a:ea typeface="宋体" panose="02010600030101010101" pitchFamily="2" charset="-122"/>
                        </a:rPr>
                        <a:t>public int getArea()</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dirty="0">
                          <a:effectLst/>
                          <a:latin typeface="Times New Roman" panose="02020603050405020304" pitchFamily="18" charset="0"/>
                          <a:ea typeface="宋体" panose="02010600030101010101" pitchFamily="2" charset="-122"/>
                        </a:rPr>
                        <a:t>int</a:t>
                      </a:r>
                      <a:endParaRPr lang="zh-CN" sz="105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dirty="0">
                          <a:effectLst/>
                          <a:latin typeface="Times New Roman" panose="02020603050405020304" pitchFamily="18" charset="0"/>
                          <a:ea typeface="宋体" panose="02010600030101010101" pitchFamily="2" charset="-122"/>
                        </a:rPr>
                        <a:t>获取长方形的面积</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57385"/>
          <p:cNvSpPr>
            <a:spLocks noGrp="1"/>
          </p:cNvSpPr>
          <p:nvPr>
            <p:ph type="title"/>
          </p:nvPr>
        </p:nvSpPr>
        <p:spPr/>
        <p:txBody>
          <a:bodyPr vert="horz" wrap="square" lIns="90000" tIns="46800" rIns="90000" bIns="46800" anchor="ctr"/>
          <a:lstStyle/>
          <a:p>
            <a:pPr algn="just">
              <a:lnSpc>
                <a:spcPct val="150000"/>
              </a:lnSpc>
              <a:spcBef>
                <a:spcPts val="1200"/>
              </a:spcBef>
            </a:pPr>
            <a:r>
              <a:rPr lang="zh-CN" altLang="zh-CN" sz="1800" kern="100" dirty="0">
                <a:effectLst/>
                <a:latin typeface="Times New Roman" panose="02020603050405020304" pitchFamily="18" charset="0"/>
                <a:ea typeface="黑体" panose="02010609060101010101" pitchFamily="49" charset="-122"/>
              </a:rPr>
              <a:t>任务导入</a:t>
            </a:r>
            <a:endParaRPr lang="zh-CN" altLang="zh-CN" sz="1800" kern="100" dirty="0">
              <a:effectLst/>
              <a:latin typeface="Times New Roman" panose="02020603050405020304" pitchFamily="18" charset="0"/>
              <a:ea typeface="宋体" panose="02010600030101010101" pitchFamily="2" charset="-122"/>
            </a:endParaRPr>
          </a:p>
        </p:txBody>
      </p:sp>
      <p:sp>
        <p:nvSpPr>
          <p:cNvPr id="8195" name="内容占位符 57386"/>
          <p:cNvSpPr>
            <a:spLocks noGrp="1"/>
          </p:cNvSpPr>
          <p:nvPr>
            <p:ph idx="4294967295"/>
          </p:nvPr>
        </p:nvSpPr>
        <p:spPr>
          <a:xfrm>
            <a:off x="642620" y="1347528"/>
            <a:ext cx="10595610" cy="5503545"/>
          </a:xfrm>
        </p:spPr>
        <p:txBody>
          <a:bodyPr vert="horz" wrap="square" lIns="90000" tIns="46800" rIns="90000" bIns="46800" anchor="t"/>
          <a:lstStyle/>
          <a:p>
            <a:pPr indent="266700" algn="l"/>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定义一个名为</a:t>
            </a:r>
            <a:r>
              <a:rPr lang="en-US" altLang="zh-CN" sz="1800" kern="0" dirty="0">
                <a:effectLst/>
                <a:latin typeface="Times New Roman" panose="02020603050405020304" pitchFamily="18" charset="0"/>
                <a:ea typeface="宋体" panose="02010600030101010101" pitchFamily="2" charset="-122"/>
                <a:cs typeface="宋体" panose="02010600030101010101" pitchFamily="2" charset="-122"/>
              </a:rPr>
              <a:t>Student</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的学生类，包含的属性有“姓名”、“年龄”、“学号”，设计学生学习、吃饭、睡觉的方法。</a:t>
            </a:r>
            <a:endParaRPr lang="zh-CN" altLang="zh-CN" sz="1800" kern="100" dirty="0">
              <a:effectLst/>
              <a:latin typeface="Times New Roman" panose="02020603050405020304" pitchFamily="18" charset="0"/>
              <a:ea typeface="宋体" panose="02010600030101010101" pitchFamily="2" charset="-122"/>
            </a:endParaRPr>
          </a:p>
          <a:p>
            <a:pPr indent="266700" algn="l"/>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a:t>
            </a:r>
            <a:r>
              <a:rPr lang="en-US" altLang="zh-CN" sz="1800" kern="0" dirty="0">
                <a:effectLst/>
                <a:latin typeface="Times New Roman" panose="02020603050405020304" pitchFamily="18" charset="0"/>
                <a:ea typeface="宋体" panose="02010600030101010101" pitchFamily="2" charset="-122"/>
                <a:cs typeface="宋体" panose="02010600030101010101" pitchFamily="2" charset="-122"/>
              </a:rPr>
              <a:t>1</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）根据任务要求编写学生类并包含上述属性和方法。</a:t>
            </a:r>
            <a:endParaRPr lang="zh-CN" altLang="zh-CN" sz="1800" kern="100" dirty="0">
              <a:effectLst/>
              <a:latin typeface="Times New Roman" panose="02020603050405020304" pitchFamily="18" charset="0"/>
              <a:ea typeface="宋体" panose="02010600030101010101" pitchFamily="2" charset="-122"/>
            </a:endParaRPr>
          </a:p>
          <a:p>
            <a:pPr indent="266700" algn="l"/>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a:t>
            </a:r>
            <a:r>
              <a:rPr lang="en-US" altLang="zh-CN" sz="1800" kern="0" dirty="0">
                <a:effectLst/>
                <a:latin typeface="Times New Roman" panose="02020603050405020304" pitchFamily="18" charset="0"/>
                <a:ea typeface="宋体" panose="02010600030101010101" pitchFamily="2" charset="-122"/>
                <a:cs typeface="宋体" panose="02010600030101010101" pitchFamily="2" charset="-122"/>
              </a:rPr>
              <a:t>2</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）编写测试类测试学生类的使用。</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任务实施</a:t>
            </a:r>
            <a:endParaRPr lang="zh-CN" altLang="en-US" dirty="0">
              <a:sym typeface="Arial" panose="020B0604020202020204" pitchFamily="34" charset="0"/>
            </a:endParaRPr>
          </a:p>
        </p:txBody>
      </p:sp>
      <p:sp>
        <p:nvSpPr>
          <p:cNvPr id="9" name="文本框 8"/>
          <p:cNvSpPr txBox="1"/>
          <p:nvPr/>
        </p:nvSpPr>
        <p:spPr>
          <a:xfrm>
            <a:off x="685942" y="1219258"/>
            <a:ext cx="4495682" cy="4524315"/>
          </a:xfrm>
          <a:prstGeom prst="rect">
            <a:avLst/>
          </a:prstGeom>
          <a:noFill/>
        </p:spPr>
        <p:txBody>
          <a:bodyPr wrap="square">
            <a:spAutoFit/>
          </a:bodyPr>
          <a:lstStyle/>
          <a:p>
            <a:pPr indent="266700" algn="just"/>
            <a:r>
              <a:rPr lang="en-US" altLang="zh-CN" sz="1800" kern="100" dirty="0">
                <a:effectLst/>
                <a:latin typeface="宋体" panose="02010600030101010101" pitchFamily="2" charset="-122"/>
                <a:ea typeface="宋体" panose="02010600030101010101" pitchFamily="2" charset="-122"/>
              </a:rPr>
              <a:t>3.</a:t>
            </a:r>
            <a:r>
              <a:rPr lang="zh-CN" altLang="zh-CN" sz="1800" kern="100" dirty="0">
                <a:effectLst/>
                <a:latin typeface="Times New Roman" panose="02020603050405020304" pitchFamily="18" charset="0"/>
                <a:ea typeface="宋体" panose="02010600030101010101" pitchFamily="2" charset="-122"/>
              </a:rPr>
              <a:t>程序代码实现</a:t>
            </a:r>
            <a:endParaRPr lang="zh-CN" altLang="zh-CN" sz="18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800" kern="100" dirty="0">
              <a:effectLst/>
              <a:latin typeface="Times New Roman" panose="02020603050405020304" pitchFamily="18" charset="0"/>
              <a:ea typeface="宋体" panose="02010600030101010101" pitchFamily="2" charset="-122"/>
            </a:endParaRPr>
          </a:p>
          <a:p>
            <a:pPr marL="400050" algn="l"/>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定义一个长方形类</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定义求面积的方法，</a:t>
            </a:r>
            <a:endParaRPr lang="zh-CN" altLang="zh-CN" sz="1800" kern="100" dirty="0">
              <a:effectLst/>
              <a:latin typeface="Times New Roman" panose="02020603050405020304" pitchFamily="18" charset="0"/>
              <a:ea typeface="宋体" panose="02010600030101010101" pitchFamily="2" charset="-122"/>
            </a:endParaRPr>
          </a:p>
          <a:p>
            <a:pPr marL="400050" algn="l"/>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然后定义一个测试了</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Test2</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，进行测试。</a:t>
            </a:r>
            <a:endParaRPr lang="zh-CN" altLang="zh-CN" sz="1800" kern="100" dirty="0">
              <a:effectLst/>
              <a:latin typeface="Times New Roman" panose="02020603050405020304" pitchFamily="18" charset="0"/>
              <a:ea typeface="宋体" panose="02010600030101010101" pitchFamily="2" charset="-122"/>
            </a:endParaRPr>
          </a:p>
          <a:p>
            <a:pPr marL="400050" algn="l"/>
            <a:r>
              <a:rPr lang="en-US" altLang="zh-CN" sz="18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800" kern="100" dirty="0">
              <a:effectLst/>
              <a:latin typeface="Times New Roman" panose="02020603050405020304" pitchFamily="18" charset="0"/>
              <a:ea typeface="宋体" panose="02010600030101010101" pitchFamily="2" charset="-122"/>
            </a:endParaRPr>
          </a:p>
          <a:p>
            <a:pPr marL="400050" algn="l"/>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长方形的类：</a:t>
            </a:r>
            <a:endParaRPr lang="zh-CN" altLang="zh-CN" sz="1800" kern="100" dirty="0">
              <a:effectLst/>
              <a:latin typeface="Times New Roman" panose="02020603050405020304" pitchFamily="18" charset="0"/>
              <a:ea typeface="宋体" panose="02010600030101010101" pitchFamily="2" charset="-122"/>
            </a:endParaRPr>
          </a:p>
          <a:p>
            <a:pPr marL="400050" algn="l"/>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成员变量：</a:t>
            </a:r>
            <a:endParaRPr lang="zh-CN" altLang="zh-CN" sz="1800" kern="100" dirty="0">
              <a:effectLst/>
              <a:latin typeface="Times New Roman" panose="02020603050405020304" pitchFamily="18" charset="0"/>
              <a:ea typeface="宋体" panose="02010600030101010101" pitchFamily="2" charset="-122"/>
            </a:endParaRPr>
          </a:p>
          <a:p>
            <a:pPr marL="400050" algn="l"/>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长，宽</a:t>
            </a:r>
            <a:endParaRPr lang="zh-CN" altLang="zh-CN" sz="1800" kern="100" dirty="0">
              <a:effectLst/>
              <a:latin typeface="Times New Roman" panose="02020603050405020304" pitchFamily="18" charset="0"/>
              <a:ea typeface="宋体" panose="02010600030101010101" pitchFamily="2" charset="-122"/>
            </a:endParaRPr>
          </a:p>
          <a:p>
            <a:pPr marL="400050" algn="l"/>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成员方法：</a:t>
            </a:r>
            <a:endParaRPr lang="zh-CN" altLang="zh-CN" sz="1800" kern="100" dirty="0">
              <a:effectLst/>
              <a:latin typeface="Times New Roman" panose="02020603050405020304" pitchFamily="18" charset="0"/>
              <a:ea typeface="宋体" panose="02010600030101010101" pitchFamily="2" charset="-122"/>
            </a:endParaRPr>
          </a:p>
          <a:p>
            <a:pPr marL="400050" algn="l"/>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求面积：长</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宽</a:t>
            </a:r>
            <a:endParaRPr lang="zh-CN" altLang="zh-CN" sz="1800" kern="100" dirty="0">
              <a:effectLst/>
              <a:latin typeface="Times New Roman" panose="02020603050405020304" pitchFamily="18" charset="0"/>
              <a:ea typeface="宋体" panose="02010600030101010101" pitchFamily="2" charset="-122"/>
            </a:endParaRPr>
          </a:p>
          <a:p>
            <a:pPr marL="400050" algn="l"/>
            <a:r>
              <a:rPr lang="en-US" altLang="zh-CN" sz="18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800" kern="100" dirty="0">
              <a:effectLst/>
              <a:latin typeface="Times New Roman" panose="02020603050405020304" pitchFamily="18" charset="0"/>
              <a:ea typeface="宋体" panose="02010600030101010101" pitchFamily="2" charset="-122"/>
            </a:endParaRPr>
          </a:p>
          <a:p>
            <a:pPr marL="400050" algn="l"/>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注意：</a:t>
            </a:r>
            <a:endParaRPr lang="zh-CN" altLang="zh-CN" sz="18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import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必须出现在所有的</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class</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前面。</a:t>
            </a:r>
            <a:endParaRPr lang="zh-CN" altLang="zh-CN" sz="1800" kern="100" dirty="0">
              <a:effectLst/>
              <a:latin typeface="Times New Roman" panose="02020603050405020304" pitchFamily="18" charset="0"/>
              <a:ea typeface="宋体" panose="02010600030101010101" pitchFamily="2" charset="-122"/>
            </a:endParaRPr>
          </a:p>
          <a:p>
            <a:pPr marL="400050" algn="l"/>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800" kern="100" dirty="0">
              <a:effectLst/>
              <a:latin typeface="Times New Roman" panose="02020603050405020304" pitchFamily="18" charset="0"/>
              <a:ea typeface="宋体" panose="02010600030101010101" pitchFamily="2" charset="-122"/>
            </a:endParaRPr>
          </a:p>
        </p:txBody>
      </p:sp>
      <p:sp>
        <p:nvSpPr>
          <p:cNvPr id="5" name="文本框 4"/>
          <p:cNvSpPr txBox="1"/>
          <p:nvPr/>
        </p:nvSpPr>
        <p:spPr>
          <a:xfrm>
            <a:off x="6705584" y="990600"/>
            <a:ext cx="4495682" cy="5262979"/>
          </a:xfrm>
          <a:prstGeom prst="rect">
            <a:avLst/>
          </a:prstGeom>
          <a:noFill/>
        </p:spPr>
        <p:txBody>
          <a:bodyPr wrap="square">
            <a:spAutoFit/>
          </a:bodyPr>
          <a:lstStyle/>
          <a:p>
            <a:pPr marL="400050" algn="l"/>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import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java.util.Scanner</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ChangFangXing</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长方形的长</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长方形的宽</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width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ChangFangXing</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仅仅提供</a:t>
            </a:r>
            <a:r>
              <a:rPr lang="en-US" altLang="zh-CN" sz="14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setXxx</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即可</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setWidth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width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width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width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求面积</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getArea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width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任务实施</a:t>
            </a:r>
            <a:endParaRPr lang="zh-CN" altLang="en-US" dirty="0">
              <a:sym typeface="Arial" panose="020B0604020202020204" pitchFamily="34" charset="0"/>
            </a:endParaRPr>
          </a:p>
        </p:txBody>
      </p:sp>
      <p:sp>
        <p:nvSpPr>
          <p:cNvPr id="9" name="文本框 8"/>
          <p:cNvSpPr txBox="1"/>
          <p:nvPr/>
        </p:nvSpPr>
        <p:spPr>
          <a:xfrm>
            <a:off x="685942" y="1219258"/>
            <a:ext cx="4495682" cy="4854342"/>
          </a:xfrm>
          <a:prstGeom prst="rect">
            <a:avLst/>
          </a:prstGeom>
          <a:noFill/>
        </p:spPr>
        <p:txBody>
          <a:bodyPr wrap="square">
            <a:spAutoFit/>
          </a:bodyPr>
          <a:lstStyle/>
          <a:p>
            <a:pPr marL="400050" algn="l"/>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Test2 {</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创建键盘录入对象</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Scanner </a:t>
            </a:r>
            <a:r>
              <a:rPr lang="en-US" altLang="zh-CN" sz="1400" u="sng"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Scanner(System.</a:t>
            </a:r>
            <a:r>
              <a:rPr lang="en-US" altLang="zh-CN" sz="1400" b="1"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in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请输入长方形的长：</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请输入长方形的宽：</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width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sc</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.nextInt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创建对象</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ChangFangXing</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cfx</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ChangFangXing</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先给成员变量赋值</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cfx</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length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cfx</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.setWidth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width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面积是：</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cfx</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.getArea</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400050" indent="381000" algn="l">
              <a:lnSpc>
                <a:spcPts val="2000"/>
              </a:lnSpc>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p:txBody>
      </p:sp>
      <p:sp>
        <p:nvSpPr>
          <p:cNvPr id="5" name="文本框 4"/>
          <p:cNvSpPr txBox="1"/>
          <p:nvPr/>
        </p:nvSpPr>
        <p:spPr>
          <a:xfrm>
            <a:off x="6705584" y="990600"/>
            <a:ext cx="4495682" cy="369332"/>
          </a:xfrm>
          <a:prstGeom prst="rect">
            <a:avLst/>
          </a:prstGeom>
          <a:noFill/>
        </p:spPr>
        <p:txBody>
          <a:bodyPr wrap="square">
            <a:spAutoFit/>
          </a:bodyPr>
          <a:lstStyle/>
          <a:p>
            <a:pPr indent="266700" algn="l"/>
            <a:r>
              <a:rPr lang="zh-CN" altLang="zh-CN" sz="1800" kern="100" dirty="0">
                <a:effectLst/>
                <a:latin typeface="Times New Roman" panose="02020603050405020304" pitchFamily="18" charset="0"/>
                <a:ea typeface="宋体" panose="02010600030101010101" pitchFamily="2" charset="-122"/>
              </a:rPr>
              <a:t>运行结果如图</a:t>
            </a:r>
            <a:r>
              <a:rPr lang="en-US" altLang="zh-CN" sz="1800" kern="100" dirty="0">
                <a:effectLst/>
                <a:latin typeface="Times New Roman" panose="02020603050405020304" pitchFamily="18" charset="0"/>
                <a:ea typeface="宋体" panose="02010600030101010101" pitchFamily="2" charset="-122"/>
              </a:rPr>
              <a:t>3-5</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pic>
        <p:nvPicPr>
          <p:cNvPr id="6" name="图片 5" descr="{35LADI${7$OAU@D{~PYP`O"/>
          <p:cNvPicPr/>
          <p:nvPr/>
        </p:nvPicPr>
        <p:blipFill>
          <a:blip r:embed="rId1"/>
          <a:stretch>
            <a:fillRect/>
          </a:stretch>
        </p:blipFill>
        <p:spPr>
          <a:xfrm>
            <a:off x="5951960" y="1855234"/>
            <a:ext cx="5667375" cy="746125"/>
          </a:xfrm>
          <a:prstGeom prst="rect">
            <a:avLst/>
          </a:prstGeom>
          <a:noFill/>
          <a:ln>
            <a:noFill/>
          </a:ln>
        </p:spPr>
      </p:pic>
      <p:sp>
        <p:nvSpPr>
          <p:cNvPr id="7" name="文本框 6"/>
          <p:cNvSpPr txBox="1"/>
          <p:nvPr/>
        </p:nvSpPr>
        <p:spPr>
          <a:xfrm>
            <a:off x="7543762" y="2965856"/>
            <a:ext cx="2209822" cy="261610"/>
          </a:xfrm>
          <a:prstGeom prst="rect">
            <a:avLst/>
          </a:prstGeom>
          <a:noFill/>
        </p:spPr>
        <p:txBody>
          <a:bodyPr wrap="square">
            <a:spAutoFit/>
          </a:bodyPr>
          <a:lstStyle/>
          <a:p>
            <a:pPr algn="ctr"/>
            <a:r>
              <a:rPr lang="zh-CN" altLang="zh-CN" sz="1100" kern="100" dirty="0">
                <a:effectLst/>
                <a:latin typeface="Times New Roman" panose="02020603050405020304" pitchFamily="18" charset="0"/>
                <a:ea typeface="宋体" panose="02010600030101010101" pitchFamily="2" charset="-122"/>
              </a:rPr>
              <a:t>图</a:t>
            </a:r>
            <a:r>
              <a:rPr lang="en-US" altLang="zh-CN" sz="1100" kern="100" dirty="0">
                <a:effectLst/>
                <a:latin typeface="Times New Roman" panose="02020603050405020304" pitchFamily="18" charset="0"/>
                <a:ea typeface="宋体" panose="02010600030101010101" pitchFamily="2" charset="-122"/>
              </a:rPr>
              <a:t>3-5</a:t>
            </a:r>
            <a:r>
              <a:rPr lang="zh-CN" altLang="zh-CN" sz="1100" kern="100" dirty="0">
                <a:effectLst/>
                <a:latin typeface="Times New Roman" panose="02020603050405020304" pitchFamily="18" charset="0"/>
                <a:ea typeface="宋体" panose="02010600030101010101" pitchFamily="2" charset="-122"/>
              </a:rPr>
              <a:t>运行结果图</a:t>
            </a:r>
            <a:endParaRPr lang="zh-CN" altLang="zh-CN" sz="11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3"/>
          <p:cNvSpPr>
            <a:spLocks noGrp="1" noChangeArrowheads="1"/>
          </p:cNvSpPr>
          <p:nvPr>
            <p:ph type="ctrTitle"/>
          </p:nvPr>
        </p:nvSpPr>
        <p:spPr>
          <a:xfrm>
            <a:off x="2209800" y="2490788"/>
            <a:ext cx="7772400" cy="803275"/>
          </a:xfrm>
        </p:spPr>
        <p:txBody>
          <a:bodyPr>
            <a:normAutofit/>
          </a:bodyPr>
          <a:lstStyle/>
          <a:p>
            <a:pPr marL="0" marR="0" lvl="0" indent="0" algn="ctr"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t>模块三  面向对象编程基础</a:t>
            </a:r>
            <a:endPar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endParaRPr>
          </a:p>
        </p:txBody>
      </p:sp>
      <p:sp>
        <p:nvSpPr>
          <p:cNvPr id="3" name="副标题 2"/>
          <p:cNvSpPr>
            <a:spLocks noGrp="1"/>
          </p:cNvSpPr>
          <p:nvPr>
            <p:ph type="subTitle" idx="1"/>
          </p:nvPr>
        </p:nvSpPr>
        <p:spPr/>
        <p:txBody>
          <a:bodyPr/>
          <a:lstStyle/>
          <a:p>
            <a:r>
              <a:rPr lang="zh-CN" altLang="en-US" dirty="0"/>
              <a:t>任务</a:t>
            </a:r>
            <a:r>
              <a:rPr lang="en-US" altLang="zh-CN" dirty="0"/>
              <a:t>3</a:t>
            </a:r>
            <a:r>
              <a:rPr lang="zh-CN" altLang="en-US" dirty="0"/>
              <a:t>  </a:t>
            </a:r>
            <a:r>
              <a:rPr lang="en-US" altLang="zh-CN" sz="3200" kern="100" dirty="0">
                <a:effectLst/>
                <a:latin typeface="黑体" panose="02010609060101010101" pitchFamily="49" charset="-122"/>
                <a:cs typeface="Times New Roman" panose="02020603050405020304" pitchFamily="18" charset="0"/>
              </a:rPr>
              <a:t>Teacher</a:t>
            </a:r>
            <a:r>
              <a:rPr lang="zh-CN" altLang="en-US" sz="3200" kern="100" dirty="0">
                <a:effectLst/>
                <a:latin typeface="黑体" panose="02010609060101010101" pitchFamily="49" charset="-122"/>
                <a:cs typeface="Times New Roman" panose="02020603050405020304" pitchFamily="18" charset="0"/>
              </a:rPr>
              <a:t>教师类</a:t>
            </a:r>
            <a:endParaRPr lang="zh-CN" altLang="en-US" dirty="0"/>
          </a:p>
        </p:txBody>
      </p:sp>
    </p:spTree>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任务导入</a:t>
            </a:r>
            <a:endParaRPr lang="zh-CN" altLang="en-US" dirty="0">
              <a:sym typeface="Arial" panose="020B0604020202020204" pitchFamily="34" charset="0"/>
            </a:endParaRPr>
          </a:p>
        </p:txBody>
      </p:sp>
      <p:sp>
        <p:nvSpPr>
          <p:cNvPr id="8" name="内容占位符 57386"/>
          <p:cNvSpPr txBox="1"/>
          <p:nvPr/>
        </p:nvSpPr>
        <p:spPr>
          <a:xfrm>
            <a:off x="782299" y="983673"/>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buNone/>
            </a:pPr>
            <a:r>
              <a:rPr lang="zh-CN" altLang="zh-CN" sz="1800" kern="0" dirty="0">
                <a:effectLst/>
                <a:latin typeface="Times New Roman" panose="02020603050405020304" pitchFamily="18" charset="0"/>
                <a:ea typeface="宋体" panose="02010600030101010101" pitchFamily="2" charset="-122"/>
              </a:rPr>
              <a:t>定义一个名为</a:t>
            </a:r>
            <a:r>
              <a:rPr lang="en-US" altLang="zh-CN" sz="1800" kern="0" dirty="0">
                <a:effectLst/>
                <a:latin typeface="Times New Roman" panose="02020603050405020304" pitchFamily="18" charset="0"/>
                <a:ea typeface="宋体" panose="02010600030101010101" pitchFamily="2" charset="-122"/>
              </a:rPr>
              <a:t>Teacher</a:t>
            </a:r>
            <a:r>
              <a:rPr lang="zh-CN" altLang="zh-CN" sz="1800" kern="0" dirty="0">
                <a:effectLst/>
                <a:latin typeface="Times New Roman" panose="02020603050405020304" pitchFamily="18" charset="0"/>
                <a:ea typeface="宋体" panose="02010600030101010101" pitchFamily="2" charset="-122"/>
              </a:rPr>
              <a:t>的教师类，包含的属性有</a:t>
            </a:r>
            <a:r>
              <a:rPr lang="en-US" altLang="zh-CN" sz="1800" kern="0" dirty="0">
                <a:effectLst/>
                <a:latin typeface="Times New Roman" panose="02020603050405020304" pitchFamily="18" charset="0"/>
                <a:ea typeface="宋体" panose="02010600030101010101" pitchFamily="2" charset="-122"/>
              </a:rPr>
              <a:t>“</a:t>
            </a:r>
            <a:r>
              <a:rPr lang="zh-CN" altLang="zh-CN" sz="1800" kern="0" dirty="0">
                <a:effectLst/>
                <a:latin typeface="Times New Roman" panose="02020603050405020304" pitchFamily="18" charset="0"/>
                <a:ea typeface="宋体" panose="02010600030101010101" pitchFamily="2" charset="-122"/>
              </a:rPr>
              <a:t>姓名</a:t>
            </a:r>
            <a:r>
              <a:rPr lang="en-US" altLang="zh-CN" sz="1800" kern="0" dirty="0">
                <a:effectLst/>
                <a:latin typeface="Times New Roman" panose="02020603050405020304" pitchFamily="18" charset="0"/>
                <a:ea typeface="宋体" panose="02010600030101010101" pitchFamily="2" charset="-122"/>
              </a:rPr>
              <a:t>”</a:t>
            </a:r>
            <a:r>
              <a:rPr lang="zh-CN" altLang="zh-CN" sz="1800" kern="0" dirty="0">
                <a:effectLst/>
                <a:latin typeface="Times New Roman" panose="02020603050405020304" pitchFamily="18" charset="0"/>
                <a:ea typeface="宋体" panose="02010600030101010101" pitchFamily="2" charset="-122"/>
              </a:rPr>
              <a:t>、</a:t>
            </a:r>
            <a:r>
              <a:rPr lang="en-US" altLang="zh-CN" sz="1800" kern="0" dirty="0">
                <a:effectLst/>
                <a:latin typeface="Times New Roman" panose="02020603050405020304" pitchFamily="18" charset="0"/>
                <a:ea typeface="宋体" panose="02010600030101010101" pitchFamily="2" charset="-122"/>
              </a:rPr>
              <a:t>“</a:t>
            </a:r>
            <a:r>
              <a:rPr lang="zh-CN" altLang="zh-CN" sz="1800" kern="0" dirty="0">
                <a:effectLst/>
                <a:latin typeface="Times New Roman" panose="02020603050405020304" pitchFamily="18" charset="0"/>
                <a:ea typeface="宋体" panose="02010600030101010101" pitchFamily="2" charset="-122"/>
              </a:rPr>
              <a:t>年龄</a:t>
            </a:r>
            <a:r>
              <a:rPr lang="en-US" altLang="zh-CN" sz="1800" kern="0" dirty="0">
                <a:effectLst/>
                <a:latin typeface="Times New Roman" panose="02020603050405020304" pitchFamily="18" charset="0"/>
                <a:ea typeface="宋体" panose="02010600030101010101" pitchFamily="2" charset="-122"/>
              </a:rPr>
              <a:t>”</a:t>
            </a:r>
            <a:r>
              <a:rPr lang="zh-CN" altLang="zh-CN" sz="1800" kern="0" dirty="0">
                <a:effectLst/>
                <a:latin typeface="Times New Roman" panose="02020603050405020304" pitchFamily="18" charset="0"/>
                <a:ea typeface="宋体" panose="02010600030101010101" pitchFamily="2" charset="-122"/>
              </a:rPr>
              <a:t>，设计显示教师信息的方法。</a:t>
            </a:r>
            <a:endParaRPr lang="zh-CN" altLang="zh-CN" sz="1800" kern="100" dirty="0">
              <a:effectLst/>
              <a:latin typeface="Times New Roman" panose="02020603050405020304" pitchFamily="18" charset="0"/>
              <a:ea typeface="宋体" panose="02010600030101010101" pitchFamily="2" charset="-122"/>
            </a:endParaRPr>
          </a:p>
          <a:p>
            <a:pPr algn="just">
              <a:buNone/>
            </a:pPr>
            <a:r>
              <a:rPr lang="zh-CN" altLang="zh-CN" sz="1800" kern="0" dirty="0">
                <a:effectLst/>
                <a:latin typeface="Times New Roman" panose="02020603050405020304" pitchFamily="18" charset="0"/>
                <a:ea typeface="宋体" panose="02010600030101010101" pitchFamily="2" charset="-122"/>
              </a:rPr>
              <a:t>（1）根据任务要求编写教师类并包含上述属性和方法。</a:t>
            </a:r>
            <a:endParaRPr lang="zh-CN" altLang="zh-CN" sz="1800" kern="100" dirty="0">
              <a:effectLst/>
              <a:latin typeface="Times New Roman" panose="02020603050405020304" pitchFamily="18" charset="0"/>
              <a:ea typeface="宋体" panose="02010600030101010101" pitchFamily="2" charset="-122"/>
            </a:endParaRPr>
          </a:p>
          <a:p>
            <a:pPr algn="just">
              <a:buNone/>
            </a:pPr>
            <a:r>
              <a:rPr lang="zh-CN" altLang="zh-CN" sz="1800" kern="0" dirty="0">
                <a:effectLst/>
                <a:latin typeface="Times New Roman" panose="02020603050405020304" pitchFamily="18" charset="0"/>
                <a:ea typeface="宋体" panose="02010600030101010101" pitchFamily="2" charset="-122"/>
              </a:rPr>
              <a:t>（2）编写测试类测试教师类的使用。</a:t>
            </a:r>
            <a:endParaRPr lang="zh-CN" altLang="zh-CN" sz="1800" kern="100" dirty="0">
              <a:effectLst/>
              <a:latin typeface="Times New Roman" panose="02020603050405020304" pitchFamily="18" charset="0"/>
              <a:ea typeface="宋体" panose="02010600030101010101" pitchFamily="2" charset="-122"/>
            </a:endParaRPr>
          </a:p>
          <a:p>
            <a:pPr algn="just">
              <a:buNone/>
            </a:pPr>
            <a:r>
              <a:rPr lang="zh-CN" altLang="zh-CN" sz="1800" kern="0" dirty="0">
                <a:effectLst/>
                <a:latin typeface="Times New Roman" panose="02020603050405020304" pitchFamily="18" charset="0"/>
                <a:ea typeface="宋体" panose="02010600030101010101" pitchFamily="2" charset="-122"/>
              </a:rPr>
              <a:t>（3）编写传参数的构造函数，设置教师的属性。</a:t>
            </a:r>
            <a:endParaRPr lang="zh-CN" altLang="zh-CN" sz="1800" kern="100" dirty="0">
              <a:effectLst/>
              <a:latin typeface="Times New Roman" panose="02020603050405020304" pitchFamily="18" charset="0"/>
              <a:ea typeface="宋体" panose="02010600030101010101" pitchFamily="2" charset="-122"/>
            </a:endParaRPr>
          </a:p>
          <a:p>
            <a:pPr algn="just">
              <a:buNone/>
            </a:pPr>
            <a:r>
              <a:rPr lang="zh-CN" altLang="zh-CN" sz="1800" kern="0" dirty="0">
                <a:effectLst/>
                <a:latin typeface="Times New Roman" panose="02020603050405020304" pitchFamily="18" charset="0"/>
                <a:ea typeface="宋体" panose="02010600030101010101" pitchFamily="2" charset="-122"/>
              </a:rPr>
              <a:t>（4）使用set、get方法封装教师类。</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493713" y="1072647"/>
            <a:ext cx="11409701"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ts val="1680"/>
              </a:lnSpc>
              <a:spcBef>
                <a:spcPts val="1200"/>
              </a:spcBef>
              <a:buNone/>
            </a:pPr>
            <a:r>
              <a:rPr lang="en-US" altLang="zh-CN" sz="1400" kern="100" dirty="0">
                <a:effectLst/>
                <a:latin typeface="黑体" panose="02010609060101010101" pitchFamily="49" charset="-122"/>
                <a:ea typeface="宋体" panose="02010600030101010101" pitchFamily="2" charset="-122"/>
              </a:rPr>
              <a:t>3.3 </a:t>
            </a:r>
            <a:r>
              <a:rPr lang="zh-CN" altLang="zh-CN" sz="1400" kern="100" dirty="0">
                <a:effectLst/>
                <a:latin typeface="Times New Roman" panose="02020603050405020304" pitchFamily="18" charset="0"/>
                <a:ea typeface="黑体" panose="02010609060101010101" pitchFamily="49" charset="-122"/>
              </a:rPr>
              <a:t>对象和关键字</a:t>
            </a:r>
            <a:endParaRPr lang="zh-CN" altLang="zh-CN" sz="1400" kern="100" dirty="0">
              <a:effectLst/>
              <a:latin typeface="Times New Roman" panose="02020603050405020304" pitchFamily="18" charset="0"/>
              <a:ea typeface="宋体" panose="02010600030101010101" pitchFamily="2" charset="-122"/>
            </a:endParaRPr>
          </a:p>
          <a:p>
            <a:pPr algn="just">
              <a:lnSpc>
                <a:spcPts val="1680"/>
              </a:lnSpc>
              <a:buNone/>
            </a:pPr>
            <a:r>
              <a:rPr lang="en-US" altLang="zh-CN" sz="1400" kern="100" dirty="0">
                <a:effectLst/>
                <a:latin typeface="黑体" panose="02010609060101010101" pitchFamily="49" charset="-122"/>
                <a:ea typeface="宋体" panose="02010600030101010101" pitchFamily="2" charset="-122"/>
              </a:rPr>
              <a:t>3.3.1 </a:t>
            </a:r>
            <a:r>
              <a:rPr lang="zh-CN" altLang="zh-CN" sz="1400" kern="100" dirty="0">
                <a:effectLst/>
                <a:latin typeface="Times New Roman" panose="02020603050405020304" pitchFamily="18" charset="0"/>
                <a:ea typeface="黑体" panose="02010609060101010101" pitchFamily="49" charset="-122"/>
              </a:rPr>
              <a:t>对象的创建与使用</a:t>
            </a:r>
            <a:endParaRPr lang="zh-CN" altLang="zh-CN" sz="1400" kern="100" dirty="0">
              <a:effectLst/>
              <a:latin typeface="Times New Roman" panose="02020603050405020304" pitchFamily="18" charset="0"/>
              <a:ea typeface="宋体" panose="02010600030101010101" pitchFamily="2" charset="-122"/>
            </a:endParaRPr>
          </a:p>
          <a:p>
            <a:pPr algn="just">
              <a:lnSpc>
                <a:spcPts val="1680"/>
              </a:lnSpc>
              <a:buNone/>
            </a:pPr>
            <a:r>
              <a:rPr lang="en-US" altLang="zh-CN" sz="1400" b="1" kern="100" dirty="0">
                <a:effectLst/>
                <a:latin typeface="宋体" panose="02010600030101010101" pitchFamily="2" charset="-122"/>
                <a:ea typeface="宋体" panose="02010600030101010101" pitchFamily="2" charset="-122"/>
              </a:rPr>
              <a:t>1</a:t>
            </a:r>
            <a:r>
              <a:rPr lang="zh-CN" altLang="zh-CN" sz="1400" b="1" kern="100" dirty="0">
                <a:effectLst/>
                <a:latin typeface="Times New Roman" panose="02020603050405020304" pitchFamily="18" charset="0"/>
                <a:ea typeface="宋体" panose="02010600030101010101" pitchFamily="2" charset="-122"/>
              </a:rPr>
              <a:t>．对象的创建</a:t>
            </a:r>
            <a:endParaRPr lang="zh-CN" altLang="zh-CN" sz="1400" kern="100" dirty="0">
              <a:effectLst/>
              <a:latin typeface="Times New Roman" panose="02020603050405020304" pitchFamily="18" charset="0"/>
              <a:ea typeface="宋体" panose="02010600030101010101" pitchFamily="2" charset="-122"/>
            </a:endParaRPr>
          </a:p>
          <a:p>
            <a:pPr algn="just">
              <a:lnSpc>
                <a:spcPts val="1680"/>
              </a:lnSpc>
              <a:buNone/>
            </a:pPr>
            <a:r>
              <a:rPr lang="en-US" altLang="zh-CN" sz="1400" kern="100" dirty="0">
                <a:effectLst/>
                <a:latin typeface="宋体" panose="02010600030101010101" pitchFamily="2" charset="-122"/>
                <a:ea typeface="宋体" panose="02010600030101010101" pitchFamily="2" charset="-122"/>
              </a:rPr>
              <a:t>Java</a:t>
            </a:r>
            <a:r>
              <a:rPr lang="zh-CN" altLang="zh-CN" sz="1400" kern="100" dirty="0">
                <a:effectLst/>
                <a:latin typeface="Times New Roman" panose="02020603050405020304" pitchFamily="18" charset="0"/>
                <a:ea typeface="宋体" panose="02010600030101010101" pitchFamily="2" charset="-122"/>
              </a:rPr>
              <a:t>中创建新的对象必须使用</a:t>
            </a:r>
            <a:r>
              <a:rPr lang="en-US" altLang="zh-CN" sz="1400" kern="100" dirty="0">
                <a:effectLst/>
                <a:latin typeface="Times New Roman" panose="02020603050405020304" pitchFamily="18" charset="0"/>
                <a:ea typeface="宋体" panose="02010600030101010101" pitchFamily="2" charset="-122"/>
              </a:rPr>
              <a:t>new</a:t>
            </a:r>
            <a:r>
              <a:rPr lang="zh-CN" altLang="zh-CN" sz="1400" kern="100" dirty="0">
                <a:effectLst/>
                <a:latin typeface="Times New Roman" panose="02020603050405020304" pitchFamily="18" charset="0"/>
                <a:ea typeface="宋体" panose="02010600030101010101" pitchFamily="2" charset="-122"/>
              </a:rPr>
              <a:t>语句，其一般格式为：</a:t>
            </a:r>
            <a:endParaRPr lang="zh-CN" altLang="zh-CN" sz="1400" kern="100" dirty="0">
              <a:effectLst/>
              <a:latin typeface="Times New Roman" panose="02020603050405020304" pitchFamily="18" charset="0"/>
              <a:ea typeface="宋体" panose="02010600030101010101" pitchFamily="2" charset="-122"/>
            </a:endParaRPr>
          </a:p>
          <a:p>
            <a:pPr algn="just">
              <a:lnSpc>
                <a:spcPts val="1680"/>
              </a:lnSpc>
              <a:buNone/>
            </a:pPr>
            <a:r>
              <a:rPr lang="en-US" altLang="zh-CN" sz="1400" kern="100" dirty="0">
                <a:effectLst/>
                <a:latin typeface="宋体" panose="02010600030101010101" pitchFamily="2" charset="-122"/>
                <a:ea typeface="宋体" panose="02010600030101010101" pitchFamily="2" charset="-122"/>
              </a:rPr>
              <a:t>class Name object Name = new class Name( parameter List);</a:t>
            </a:r>
            <a:endParaRPr lang="zh-CN" altLang="zh-CN" sz="1400" kern="100" dirty="0">
              <a:effectLst/>
              <a:latin typeface="Times New Roman" panose="02020603050405020304" pitchFamily="18" charset="0"/>
              <a:ea typeface="宋体" panose="02010600030101010101" pitchFamily="2" charset="-122"/>
            </a:endParaRPr>
          </a:p>
          <a:p>
            <a:pPr algn="just">
              <a:lnSpc>
                <a:spcPts val="1680"/>
              </a:lnSpc>
              <a:buNone/>
            </a:pPr>
            <a:r>
              <a:rPr lang="zh-CN" altLang="zh-CN" sz="1400" kern="100" dirty="0">
                <a:effectLst/>
                <a:latin typeface="Times New Roman" panose="02020603050405020304" pitchFamily="18" charset="0"/>
                <a:ea typeface="宋体" panose="02010600030101010101" pitchFamily="2" charset="-122"/>
              </a:rPr>
              <a:t>此表达式隐含了三个部分，即：对象说明、实例化和初始化。</a:t>
            </a:r>
            <a:endParaRPr lang="zh-CN" altLang="zh-CN" sz="1400" kern="100" dirty="0">
              <a:effectLst/>
              <a:latin typeface="Times New Roman" panose="02020603050405020304" pitchFamily="18" charset="0"/>
              <a:ea typeface="宋体" panose="02010600030101010101" pitchFamily="2" charset="-122"/>
            </a:endParaRPr>
          </a:p>
          <a:p>
            <a:pPr algn="just">
              <a:lnSpc>
                <a:spcPts val="1680"/>
              </a:lnSpc>
              <a:buNone/>
            </a:pPr>
            <a:r>
              <a:rPr lang="zh-CN" altLang="zh-CN" sz="1400" kern="100" dirty="0">
                <a:effectLst/>
                <a:latin typeface="Times New Roman" panose="02020603050405020304" pitchFamily="18" charset="0"/>
                <a:ea typeface="宋体" panose="02010600030101010101" pitchFamily="2" charset="-122"/>
              </a:rPr>
              <a:t>● 对象说明：上面的声明格式中，</a:t>
            </a:r>
            <a:r>
              <a:rPr lang="en-US" altLang="zh-CN" sz="1400" kern="100" dirty="0">
                <a:effectLst/>
                <a:latin typeface="Times New Roman" panose="02020603050405020304" pitchFamily="18" charset="0"/>
                <a:ea typeface="宋体" panose="02010600030101010101" pitchFamily="2" charset="-122"/>
              </a:rPr>
              <a:t>class Name object Name</a:t>
            </a:r>
            <a:r>
              <a:rPr lang="zh-CN" altLang="zh-CN" sz="1400" kern="100" dirty="0">
                <a:effectLst/>
                <a:latin typeface="Times New Roman" panose="02020603050405020304" pitchFamily="18" charset="0"/>
                <a:ea typeface="宋体" panose="02010600030101010101" pitchFamily="2" charset="-122"/>
              </a:rPr>
              <a:t>是对象的说明；</a:t>
            </a:r>
            <a:r>
              <a:rPr lang="en-US" altLang="zh-CN" sz="1400" kern="100" dirty="0">
                <a:effectLst/>
                <a:latin typeface="Times New Roman" panose="02020603050405020304" pitchFamily="18" charset="0"/>
                <a:ea typeface="宋体" panose="02010600030101010101" pitchFamily="2" charset="-122"/>
              </a:rPr>
              <a:t>class Name</a:t>
            </a:r>
            <a:r>
              <a:rPr lang="zh-CN" altLang="zh-CN" sz="1400" kern="100" dirty="0">
                <a:effectLst/>
                <a:latin typeface="Times New Roman" panose="02020603050405020304" pitchFamily="18" charset="0"/>
                <a:ea typeface="宋体" panose="02010600030101010101" pitchFamily="2" charset="-122"/>
              </a:rPr>
              <a:t>是某个类名，用来说明对象所属的类；</a:t>
            </a:r>
            <a:r>
              <a:rPr lang="en-US" altLang="zh-CN" sz="1400" kern="100" dirty="0">
                <a:effectLst/>
                <a:latin typeface="Times New Roman" panose="02020603050405020304" pitchFamily="18" charset="0"/>
                <a:ea typeface="宋体" panose="02010600030101010101" pitchFamily="2" charset="-122"/>
              </a:rPr>
              <a:t>object Name</a:t>
            </a:r>
            <a:r>
              <a:rPr lang="zh-CN" altLang="zh-CN" sz="1400" kern="100" dirty="0">
                <a:effectLst/>
                <a:latin typeface="Times New Roman" panose="02020603050405020304" pitchFamily="18" charset="0"/>
                <a:ea typeface="宋体" panose="02010600030101010101" pitchFamily="2" charset="-122"/>
              </a:rPr>
              <a:t>为对象名。例如：</a:t>
            </a:r>
            <a:endParaRPr lang="zh-CN" altLang="zh-CN" sz="1400" kern="100" dirty="0">
              <a:effectLst/>
              <a:latin typeface="Times New Roman" panose="02020603050405020304" pitchFamily="18" charset="0"/>
              <a:ea typeface="宋体" panose="02010600030101010101" pitchFamily="2" charset="-122"/>
            </a:endParaRPr>
          </a:p>
          <a:p>
            <a:pPr marL="266700" algn="just">
              <a:lnSpc>
                <a:spcPts val="1680"/>
              </a:lnSpc>
              <a:buNone/>
            </a:pPr>
            <a:r>
              <a:rPr lang="en-US" altLang="zh-CN" sz="1400" kern="100" dirty="0">
                <a:effectLst/>
                <a:latin typeface="宋体" panose="02010600030101010101" pitchFamily="2" charset="-122"/>
                <a:ea typeface="宋体" panose="02010600030101010101" pitchFamily="2" charset="-122"/>
              </a:rPr>
              <a:t>Integer I Variable;</a:t>
            </a:r>
            <a:endParaRPr lang="zh-CN" altLang="zh-CN" sz="1400" kern="100" dirty="0">
              <a:effectLst/>
              <a:latin typeface="Times New Roman" panose="02020603050405020304" pitchFamily="18" charset="0"/>
              <a:ea typeface="宋体" panose="02010600030101010101" pitchFamily="2" charset="-122"/>
            </a:endParaRPr>
          </a:p>
          <a:p>
            <a:pPr marL="266700" algn="just">
              <a:lnSpc>
                <a:spcPts val="1680"/>
              </a:lnSpc>
              <a:buNone/>
            </a:pPr>
            <a:r>
              <a:rPr lang="zh-CN" altLang="zh-CN" sz="1400" kern="100" dirty="0">
                <a:effectLst/>
                <a:latin typeface="Times New Roman" panose="02020603050405020304" pitchFamily="18" charset="0"/>
                <a:ea typeface="宋体" panose="02010600030101010101" pitchFamily="2" charset="-122"/>
              </a:rPr>
              <a:t>该语句说明</a:t>
            </a:r>
            <a:r>
              <a:rPr lang="en-US" altLang="zh-CN" sz="1400" kern="100" dirty="0">
                <a:effectLst/>
                <a:latin typeface="Times New Roman" panose="02020603050405020304" pitchFamily="18" charset="0"/>
                <a:ea typeface="宋体" panose="02010600030101010101" pitchFamily="2" charset="-122"/>
              </a:rPr>
              <a:t>I Variable</a:t>
            </a:r>
            <a:r>
              <a:rPr lang="zh-CN" altLang="zh-CN" sz="1400" kern="100" dirty="0">
                <a:effectLst/>
                <a:latin typeface="Times New Roman" panose="02020603050405020304" pitchFamily="18" charset="0"/>
                <a:ea typeface="宋体" panose="02010600030101010101" pitchFamily="2" charset="-122"/>
              </a:rPr>
              <a:t>为</a:t>
            </a:r>
            <a:r>
              <a:rPr lang="en-US" altLang="zh-CN" sz="1400" kern="100" dirty="0">
                <a:effectLst/>
                <a:latin typeface="Times New Roman" panose="02020603050405020304" pitchFamily="18" charset="0"/>
                <a:ea typeface="宋体" panose="02010600030101010101" pitchFamily="2" charset="-122"/>
              </a:rPr>
              <a:t>Integer</a:t>
            </a:r>
            <a:r>
              <a:rPr lang="zh-CN" altLang="zh-CN" sz="1400" kern="100" dirty="0">
                <a:effectLst/>
                <a:latin typeface="Times New Roman" panose="02020603050405020304" pitchFamily="18" charset="0"/>
                <a:ea typeface="宋体" panose="02010600030101010101" pitchFamily="2" charset="-122"/>
              </a:rPr>
              <a:t>类型。</a:t>
            </a:r>
            <a:endParaRPr lang="zh-CN" altLang="zh-CN" sz="1400" kern="100" dirty="0">
              <a:effectLst/>
              <a:latin typeface="Times New Roman" panose="02020603050405020304" pitchFamily="18" charset="0"/>
              <a:ea typeface="宋体" panose="02010600030101010101" pitchFamily="2" charset="-122"/>
            </a:endParaRPr>
          </a:p>
          <a:p>
            <a:pPr algn="just">
              <a:lnSpc>
                <a:spcPts val="1680"/>
              </a:lnSpc>
              <a:buNone/>
            </a:pPr>
            <a:r>
              <a:rPr lang="zh-CN" altLang="zh-CN" sz="1400" kern="100" dirty="0">
                <a:effectLst/>
                <a:latin typeface="Times New Roman" panose="02020603050405020304" pitchFamily="18" charset="0"/>
                <a:ea typeface="宋体" panose="02010600030101010101" pitchFamily="2" charset="-122"/>
              </a:rPr>
              <a:t>● 实例化：</a:t>
            </a:r>
            <a:r>
              <a:rPr lang="en-US" altLang="zh-CN" sz="1400" kern="100" dirty="0">
                <a:effectLst/>
                <a:latin typeface="Times New Roman" panose="02020603050405020304" pitchFamily="18" charset="0"/>
                <a:ea typeface="宋体" panose="02010600030101010101" pitchFamily="2" charset="-122"/>
              </a:rPr>
              <a:t>new</a:t>
            </a:r>
            <a:r>
              <a:rPr lang="zh-CN" altLang="zh-CN" sz="1400" kern="100" dirty="0">
                <a:effectLst/>
                <a:latin typeface="Times New Roman" panose="02020603050405020304" pitchFamily="18" charset="0"/>
                <a:ea typeface="宋体" panose="02010600030101010101" pitchFamily="2" charset="-122"/>
              </a:rPr>
              <a:t>是</a:t>
            </a:r>
            <a:r>
              <a:rPr lang="en-US" altLang="zh-CN" sz="1400" kern="100" dirty="0">
                <a:effectLst/>
                <a:latin typeface="Times New Roman" panose="02020603050405020304" pitchFamily="18" charset="0"/>
                <a:ea typeface="宋体" panose="02010600030101010101" pitchFamily="2" charset="-122"/>
              </a:rPr>
              <a:t>Java</a:t>
            </a:r>
            <a:r>
              <a:rPr lang="zh-CN" altLang="zh-CN" sz="1400" kern="100" dirty="0">
                <a:effectLst/>
                <a:latin typeface="Times New Roman" panose="02020603050405020304" pitchFamily="18" charset="0"/>
                <a:ea typeface="宋体" panose="02010600030101010101" pitchFamily="2" charset="-122"/>
              </a:rPr>
              <a:t>实例化对象的运算符。使用命令</a:t>
            </a:r>
            <a:r>
              <a:rPr lang="en-US" altLang="zh-CN" sz="1400" kern="100" dirty="0">
                <a:effectLst/>
                <a:latin typeface="Times New Roman" panose="02020603050405020304" pitchFamily="18" charset="0"/>
                <a:ea typeface="宋体" panose="02010600030101010101" pitchFamily="2" charset="-122"/>
              </a:rPr>
              <a:t>new</a:t>
            </a:r>
            <a:r>
              <a:rPr lang="zh-CN" altLang="zh-CN" sz="1400" kern="100" dirty="0">
                <a:effectLst/>
                <a:latin typeface="Times New Roman" panose="02020603050405020304" pitchFamily="18" charset="0"/>
                <a:ea typeface="宋体" panose="02010600030101010101" pitchFamily="2" charset="-122"/>
              </a:rPr>
              <a:t>可以创建新的对象并且为对象分配内存空间。一旦初始化，所有的实例变量也将被初始化，即算术类型初始化为</a:t>
            </a:r>
            <a:r>
              <a:rPr lang="en-US" altLang="zh-CN" sz="1400" kern="100" dirty="0">
                <a:effectLst/>
                <a:latin typeface="Times New Roman" panose="02020603050405020304" pitchFamily="18" charset="0"/>
                <a:ea typeface="宋体" panose="02010600030101010101" pitchFamily="2" charset="-122"/>
              </a:rPr>
              <a:t>0</a:t>
            </a:r>
            <a:r>
              <a:rPr lang="zh-CN" altLang="zh-CN" sz="1400" kern="100" dirty="0">
                <a:effectLst/>
                <a:latin typeface="Times New Roman" panose="02020603050405020304" pitchFamily="18" charset="0"/>
                <a:ea typeface="宋体" panose="02010600030101010101" pitchFamily="2" charset="-122"/>
              </a:rPr>
              <a:t>，布尔逻辑型初始化为</a:t>
            </a:r>
            <a:r>
              <a:rPr lang="en-US" altLang="zh-CN" sz="1400" kern="100" dirty="0">
                <a:effectLst/>
                <a:latin typeface="Times New Roman" panose="02020603050405020304" pitchFamily="18" charset="0"/>
                <a:ea typeface="宋体" panose="02010600030101010101" pitchFamily="2" charset="-122"/>
              </a:rPr>
              <a:t>false</a:t>
            </a:r>
            <a:r>
              <a:rPr lang="zh-CN" altLang="zh-CN" sz="1400" kern="100" dirty="0">
                <a:effectLst/>
                <a:latin typeface="Times New Roman" panose="02020603050405020304" pitchFamily="18" charset="0"/>
                <a:ea typeface="宋体" panose="02010600030101010101" pitchFamily="2" charset="-122"/>
              </a:rPr>
              <a:t>，复合类型初始化为</a:t>
            </a:r>
            <a:r>
              <a:rPr lang="en-US" altLang="zh-CN" sz="1400" kern="100" dirty="0">
                <a:effectLst/>
                <a:latin typeface="Times New Roman" panose="02020603050405020304" pitchFamily="18" charset="0"/>
                <a:ea typeface="宋体" panose="02010600030101010101" pitchFamily="2" charset="-122"/>
              </a:rPr>
              <a:t>null</a:t>
            </a:r>
            <a:r>
              <a:rPr lang="zh-CN" altLang="zh-CN" sz="1400" kern="100" dirty="0">
                <a:effectLst/>
                <a:latin typeface="Times New Roman" panose="02020603050405020304" pitchFamily="18" charset="0"/>
                <a:ea typeface="宋体" panose="02010600030101010101" pitchFamily="2" charset="-122"/>
              </a:rPr>
              <a:t>。例如：</a:t>
            </a:r>
            <a:endParaRPr lang="zh-CN" altLang="zh-CN" sz="1400" kern="100" dirty="0">
              <a:effectLst/>
              <a:latin typeface="Times New Roman" panose="02020603050405020304" pitchFamily="18" charset="0"/>
              <a:ea typeface="宋体" panose="02010600030101010101" pitchFamily="2" charset="-122"/>
            </a:endParaRPr>
          </a:p>
          <a:p>
            <a:pPr marL="266700" algn="just">
              <a:lnSpc>
                <a:spcPts val="1680"/>
              </a:lnSpc>
              <a:buNone/>
            </a:pPr>
            <a:r>
              <a:rPr lang="en-US" altLang="zh-CN" sz="1400" kern="100" dirty="0">
                <a:effectLst/>
                <a:latin typeface="宋体" panose="02010600030101010101" pitchFamily="2" charset="-122"/>
                <a:ea typeface="宋体" panose="02010600030101010101" pitchFamily="2" charset="-122"/>
              </a:rPr>
              <a:t>Integer I Variable = new Integer (100);</a:t>
            </a:r>
            <a:endParaRPr lang="zh-CN" altLang="zh-CN" sz="1400" kern="100" dirty="0">
              <a:effectLst/>
              <a:latin typeface="Times New Roman" panose="02020603050405020304" pitchFamily="18" charset="0"/>
              <a:ea typeface="宋体" panose="02010600030101010101" pitchFamily="2" charset="-122"/>
            </a:endParaRPr>
          </a:p>
          <a:p>
            <a:pPr marL="266700" algn="just">
              <a:lnSpc>
                <a:spcPts val="1680"/>
              </a:lnSpc>
              <a:buNone/>
            </a:pPr>
            <a:r>
              <a:rPr lang="zh-CN" altLang="zh-CN" sz="1400" kern="100" dirty="0">
                <a:effectLst/>
                <a:latin typeface="Times New Roman" panose="02020603050405020304" pitchFamily="18" charset="0"/>
                <a:ea typeface="宋体" panose="02010600030101010101" pitchFamily="2" charset="-122"/>
              </a:rPr>
              <a:t>此句实现将</a:t>
            </a:r>
            <a:r>
              <a:rPr lang="en-US" altLang="zh-CN" sz="1400" kern="100" dirty="0">
                <a:effectLst/>
                <a:latin typeface="Times New Roman" panose="02020603050405020304" pitchFamily="18" charset="0"/>
                <a:ea typeface="宋体" panose="02010600030101010101" pitchFamily="2" charset="-122"/>
              </a:rPr>
              <a:t>Integer</a:t>
            </a:r>
            <a:r>
              <a:rPr lang="zh-CN" altLang="zh-CN" sz="1400" kern="100" dirty="0">
                <a:effectLst/>
                <a:latin typeface="Times New Roman" panose="02020603050405020304" pitchFamily="18" charset="0"/>
                <a:ea typeface="宋体" panose="02010600030101010101" pitchFamily="2" charset="-122"/>
              </a:rPr>
              <a:t>类型的对象</a:t>
            </a:r>
            <a:r>
              <a:rPr lang="en-US" altLang="zh-CN" sz="1400" kern="100" dirty="0">
                <a:effectLst/>
                <a:latin typeface="Times New Roman" panose="02020603050405020304" pitchFamily="18" charset="0"/>
                <a:ea typeface="宋体" panose="02010600030101010101" pitchFamily="2" charset="-122"/>
              </a:rPr>
              <a:t>I Variable</a:t>
            </a:r>
            <a:r>
              <a:rPr lang="zh-CN" altLang="zh-CN" sz="1400" kern="100" dirty="0">
                <a:effectLst/>
                <a:latin typeface="Times New Roman" panose="02020603050405020304" pitchFamily="18" charset="0"/>
                <a:ea typeface="宋体" panose="02010600030101010101" pitchFamily="2" charset="-122"/>
              </a:rPr>
              <a:t>初始值设为</a:t>
            </a:r>
            <a:r>
              <a:rPr lang="en-US" altLang="zh-CN" sz="1400" kern="100" dirty="0">
                <a:effectLst/>
                <a:latin typeface="Times New Roman" panose="02020603050405020304" pitchFamily="18" charset="0"/>
                <a:ea typeface="宋体" panose="02010600030101010101" pitchFamily="2" charset="-122"/>
              </a:rPr>
              <a:t> 100</a:t>
            </a:r>
            <a:r>
              <a:rPr lang="zh-CN" altLang="zh-CN" sz="1400" kern="100" dirty="0">
                <a:effectLst/>
                <a:latin typeface="Times New Roman" panose="02020603050405020304" pitchFamily="18" charset="0"/>
                <a:ea typeface="宋体" panose="02010600030101010101" pitchFamily="2" charset="-122"/>
              </a:rPr>
              <a:t>的功能。</a:t>
            </a:r>
            <a:endParaRPr lang="zh-CN" altLang="zh-CN" sz="1400" kern="100" dirty="0">
              <a:effectLst/>
              <a:latin typeface="Times New Roman" panose="02020603050405020304" pitchFamily="18" charset="0"/>
              <a:ea typeface="宋体" panose="02010600030101010101" pitchFamily="2" charset="-122"/>
            </a:endParaRPr>
          </a:p>
          <a:p>
            <a:pPr algn="just">
              <a:lnSpc>
                <a:spcPts val="1680"/>
              </a:lnSpc>
              <a:buNone/>
            </a:pPr>
            <a:r>
              <a:rPr lang="zh-CN" altLang="zh-CN" sz="1400" kern="100" dirty="0">
                <a:effectLst/>
                <a:latin typeface="Times New Roman" panose="02020603050405020304" pitchFamily="18" charset="0"/>
                <a:ea typeface="宋体" panose="02010600030101010101" pitchFamily="2" charset="-122"/>
              </a:rPr>
              <a:t>● 初始化：</a:t>
            </a:r>
            <a:r>
              <a:rPr lang="en-US" altLang="zh-CN" sz="1400" kern="100" dirty="0">
                <a:effectLst/>
                <a:latin typeface="Times New Roman" panose="02020603050405020304" pitchFamily="18" charset="0"/>
                <a:ea typeface="宋体" panose="02010600030101010101" pitchFamily="2" charset="-122"/>
              </a:rPr>
              <a:t>new</a:t>
            </a:r>
            <a:r>
              <a:rPr lang="zh-CN" altLang="zh-CN" sz="1400" kern="100" dirty="0">
                <a:effectLst/>
                <a:latin typeface="Times New Roman" panose="02020603050405020304" pitchFamily="18" charset="0"/>
                <a:ea typeface="宋体" panose="02010600030101010101" pitchFamily="2" charset="-122"/>
              </a:rPr>
              <a:t>运算符后紧跟着一个构造方法的调用。前面我们介绍过，</a:t>
            </a:r>
            <a:r>
              <a:rPr lang="en-US" altLang="zh-CN" sz="1400" kern="100" dirty="0">
                <a:effectLst/>
                <a:latin typeface="Times New Roman" panose="02020603050405020304" pitchFamily="18" charset="0"/>
                <a:ea typeface="宋体" panose="02010600030101010101" pitchFamily="2" charset="-122"/>
              </a:rPr>
              <a:t>Java</a:t>
            </a:r>
            <a:r>
              <a:rPr lang="zh-CN" altLang="zh-CN" sz="1400" kern="100" dirty="0">
                <a:effectLst/>
                <a:latin typeface="Times New Roman" panose="02020603050405020304" pitchFamily="18" charset="0"/>
                <a:ea typeface="宋体" panose="02010600030101010101" pitchFamily="2" charset="-122"/>
              </a:rPr>
              <a:t>中构造方法可以重构，因而通过给出不同的参数类型或个数就可以进行不同初始化工作。如例</a:t>
            </a:r>
            <a:r>
              <a:rPr lang="en-US" altLang="zh-CN" sz="1400" kern="100" dirty="0">
                <a:effectLst/>
                <a:latin typeface="Times New Roman" panose="02020603050405020304" pitchFamily="18" charset="0"/>
                <a:ea typeface="宋体" panose="02010600030101010101" pitchFamily="2" charset="-122"/>
              </a:rPr>
              <a:t>6.3</a:t>
            </a:r>
            <a:r>
              <a:rPr lang="zh-CN" altLang="zh-CN" sz="1400" kern="100" dirty="0">
                <a:effectLst/>
                <a:latin typeface="Times New Roman" panose="02020603050405020304" pitchFamily="18" charset="0"/>
                <a:ea typeface="宋体" panose="02010600030101010101" pitchFamily="2" charset="-122"/>
              </a:rPr>
              <a:t>，类</a:t>
            </a:r>
            <a:r>
              <a:rPr lang="en-US" altLang="zh-CN" sz="1400" kern="100" dirty="0">
                <a:effectLst/>
                <a:latin typeface="Times New Roman" panose="02020603050405020304" pitchFamily="18" charset="0"/>
                <a:ea typeface="宋体" panose="02010600030101010101" pitchFamily="2" charset="-122"/>
              </a:rPr>
              <a:t>Rectangle</a:t>
            </a:r>
            <a:r>
              <a:rPr lang="zh-CN" altLang="zh-CN" sz="1400" kern="100" dirty="0">
                <a:effectLst/>
                <a:latin typeface="Times New Roman" panose="02020603050405020304" pitchFamily="18" charset="0"/>
                <a:ea typeface="宋体" panose="02010600030101010101" pitchFamily="2" charset="-122"/>
              </a:rPr>
              <a:t>定义了一个矩形类，它有多个不同的构造方法，我们可以通过调用不同的构造方法来进行初始化。</a:t>
            </a:r>
            <a:endParaRPr lang="zh-CN" altLang="zh-CN" sz="14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493713" y="1072647"/>
            <a:ext cx="11409701"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buNone/>
            </a:pPr>
            <a:r>
              <a:rPr lang="zh-CN" altLang="zh-CN" sz="1400" kern="100" dirty="0">
                <a:effectLst/>
                <a:latin typeface="Times New Roman" panose="02020603050405020304" pitchFamily="18" charset="0"/>
                <a:ea typeface="宋体" panose="02010600030101010101" pitchFamily="2" charset="-122"/>
              </a:rPr>
              <a:t>例</a:t>
            </a:r>
            <a:r>
              <a:rPr lang="en-US" altLang="zh-CN" sz="1400" kern="100" dirty="0">
                <a:effectLst/>
                <a:latin typeface="Times New Roman" panose="02020603050405020304" pitchFamily="18" charset="0"/>
                <a:ea typeface="宋体" panose="02010600030101010101" pitchFamily="2" charset="-122"/>
              </a:rPr>
              <a:t>3-1 </a:t>
            </a:r>
            <a:r>
              <a:rPr lang="zh-CN" altLang="zh-CN" sz="1400" kern="100" dirty="0">
                <a:effectLst/>
                <a:latin typeface="Times New Roman" panose="02020603050405020304" pitchFamily="18" charset="0"/>
                <a:ea typeface="宋体" panose="02010600030101010101" pitchFamily="2" charset="-122"/>
              </a:rPr>
              <a:t>对象的创建。</a:t>
            </a:r>
            <a:endParaRPr lang="zh-CN" altLang="zh-CN" sz="1400" kern="100" dirty="0">
              <a:effectLst/>
              <a:latin typeface="Times New Roman" panose="02020603050405020304" pitchFamily="18" charset="0"/>
              <a:ea typeface="宋体" panose="02010600030101010101" pitchFamily="2" charset="-122"/>
            </a:endParaRPr>
          </a:p>
          <a:p>
            <a:pPr marL="266700"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Rectangle {</a:t>
            </a:r>
            <a:endParaRPr lang="zh-CN" altLang="zh-CN" sz="1400" kern="100" dirty="0">
              <a:effectLst/>
              <a:latin typeface="Times New Roman" panose="02020603050405020304" pitchFamily="18" charset="0"/>
              <a:ea typeface="宋体" panose="02010600030101010101" pitchFamily="2" charset="-122"/>
            </a:endParaRPr>
          </a:p>
          <a:p>
            <a:pPr marL="266700"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width</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a:t>
            </a:r>
            <a:endParaRPr lang="zh-CN" altLang="zh-CN" sz="1400" kern="100" dirty="0">
              <a:effectLst/>
              <a:latin typeface="Times New Roman" panose="02020603050405020304" pitchFamily="18" charset="0"/>
              <a:ea typeface="宋体" panose="02010600030101010101" pitchFamily="2" charset="-122"/>
            </a:endParaRPr>
          </a:p>
          <a:p>
            <a:pPr marL="266700"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height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a:t>
            </a:r>
            <a:endParaRPr lang="zh-CN" altLang="zh-CN" sz="1400" kern="100" dirty="0">
              <a:effectLst/>
              <a:latin typeface="Times New Roman" panose="02020603050405020304" pitchFamily="18" charset="0"/>
              <a:ea typeface="宋体" panose="02010600030101010101" pitchFamily="2" charset="-122"/>
            </a:endParaRPr>
          </a:p>
          <a:p>
            <a:pPr marL="266700"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Point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origin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Point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Point(20,20);</a:t>
            </a:r>
            <a:endParaRPr lang="zh-CN" altLang="zh-CN" sz="1400" kern="100" dirty="0">
              <a:effectLst/>
              <a:latin typeface="Times New Roman" panose="02020603050405020304" pitchFamily="18" charset="0"/>
              <a:ea typeface="宋体" panose="02010600030101010101" pitchFamily="2" charset="-122"/>
            </a:endParaRPr>
          </a:p>
          <a:p>
            <a:pPr marL="266700"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Rectangle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Rectangle();</a:t>
            </a:r>
            <a:endParaRPr lang="zh-CN" altLang="zh-CN" sz="1400" kern="100" dirty="0">
              <a:effectLst/>
              <a:latin typeface="Times New Roman" panose="02020603050405020304" pitchFamily="18" charset="0"/>
              <a:ea typeface="宋体" panose="02010600030101010101" pitchFamily="2" charset="-122"/>
            </a:endParaRPr>
          </a:p>
          <a:p>
            <a:pPr marL="266700"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Rectangle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Rectangle(</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,80,40); </a:t>
            </a:r>
            <a:endParaRPr lang="zh-CN" altLang="zh-CN" sz="1400" kern="100" dirty="0">
              <a:effectLst/>
              <a:latin typeface="Times New Roman" panose="02020603050405020304" pitchFamily="18" charset="0"/>
              <a:ea typeface="宋体" panose="02010600030101010101" pitchFamily="2" charset="-122"/>
            </a:endParaRPr>
          </a:p>
          <a:p>
            <a:pPr marL="266700"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"The area of Rectangle1 is: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.area());</a:t>
            </a:r>
            <a:endParaRPr lang="zh-CN" altLang="zh-CN" sz="1400" kern="100" dirty="0">
              <a:effectLst/>
              <a:latin typeface="Times New Roman" panose="02020603050405020304" pitchFamily="18" charset="0"/>
              <a:ea typeface="宋体" panose="02010600030101010101" pitchFamily="2" charset="-122"/>
            </a:endParaRPr>
          </a:p>
          <a:p>
            <a:pPr marL="266700"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"The area of Rectangle1 is: "</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r2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.area()); </a:t>
            </a:r>
            <a:endParaRPr lang="zh-CN" altLang="zh-CN" sz="1400" kern="100" dirty="0">
              <a:effectLst/>
              <a:latin typeface="Times New Roman" panose="02020603050405020304" pitchFamily="18" charset="0"/>
              <a:ea typeface="宋体" panose="02010600030101010101" pitchFamily="2" charset="-122"/>
            </a:endParaRPr>
          </a:p>
          <a:p>
            <a:pPr marL="266700"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493713" y="1072647"/>
            <a:ext cx="4383119" cy="502328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marL="266700"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Rectangle() {</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origin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Point(0, 0);</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Rectangle(Point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origin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Rectangle(</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Point(0, 0),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Rectangle(Point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origin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width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height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p:txBody>
      </p:sp>
      <p:sp>
        <p:nvSpPr>
          <p:cNvPr id="4" name="内容占位符 57386"/>
          <p:cNvSpPr txBox="1"/>
          <p:nvPr/>
        </p:nvSpPr>
        <p:spPr>
          <a:xfrm>
            <a:off x="6096000" y="781124"/>
            <a:ext cx="5791016" cy="4820081"/>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marL="266700"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move(</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origin</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origin</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area() {</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width</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height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 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Point{</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0;</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Point(</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algn="just">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493713" y="1072647"/>
            <a:ext cx="9869375" cy="1365779"/>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indent="266700" algn="just"/>
            <a:r>
              <a:rPr lang="zh-CN" altLang="zh-CN" sz="1400" kern="100" dirty="0">
                <a:effectLst/>
                <a:latin typeface="Times New Roman" panose="02020603050405020304" pitchFamily="18" charset="0"/>
                <a:ea typeface="宋体" panose="02010600030101010101" pitchFamily="2" charset="-122"/>
              </a:rPr>
              <a:t>该例中，我们定义了两个类</a:t>
            </a:r>
            <a:r>
              <a:rPr lang="fr-FR" altLang="zh-CN" sz="1400" kern="100" dirty="0">
                <a:effectLst/>
                <a:latin typeface="宋体" panose="02010600030101010101" pitchFamily="2" charset="-122"/>
                <a:ea typeface="宋体" panose="02010600030101010101" pitchFamily="2" charset="-122"/>
              </a:rPr>
              <a:t>Rectangle</a:t>
            </a:r>
            <a:r>
              <a:rPr lang="zh-CN" altLang="zh-CN" sz="1400" kern="100" dirty="0">
                <a:effectLst/>
                <a:latin typeface="Times New Roman" panose="02020603050405020304" pitchFamily="18" charset="0"/>
                <a:ea typeface="宋体" panose="02010600030101010101" pitchFamily="2" charset="-122"/>
              </a:rPr>
              <a:t>、</a:t>
            </a:r>
            <a:r>
              <a:rPr lang="fr-FR" altLang="zh-CN" sz="1400" kern="100" dirty="0">
                <a:effectLst/>
                <a:latin typeface="宋体" panose="02010600030101010101" pitchFamily="2" charset="-122"/>
                <a:ea typeface="宋体" panose="02010600030101010101" pitchFamily="2" charset="-122"/>
              </a:rPr>
              <a:t>Point</a:t>
            </a:r>
            <a:r>
              <a:rPr lang="zh-CN" altLang="zh-CN" sz="1400" kern="100" dirty="0">
                <a:effectLst/>
                <a:latin typeface="Times New Roman" panose="02020603050405020304" pitchFamily="18" charset="0"/>
                <a:ea typeface="宋体" panose="02010600030101010101" pitchFamily="2" charset="-122"/>
              </a:rPr>
              <a:t>，并调用了类</a:t>
            </a:r>
            <a:r>
              <a:rPr lang="fr-FR" altLang="zh-CN" sz="1400" kern="100" dirty="0">
                <a:effectLst/>
                <a:latin typeface="宋体" panose="02010600030101010101" pitchFamily="2" charset="-122"/>
                <a:ea typeface="宋体" panose="02010600030101010101" pitchFamily="2" charset="-122"/>
              </a:rPr>
              <a:t>Rectangle</a:t>
            </a:r>
            <a:r>
              <a:rPr lang="zh-CN" altLang="zh-CN" sz="1400" kern="100" dirty="0">
                <a:effectLst/>
                <a:latin typeface="Times New Roman" panose="02020603050405020304" pitchFamily="18" charset="0"/>
                <a:ea typeface="宋体" panose="02010600030101010101" pitchFamily="2" charset="-122"/>
              </a:rPr>
              <a:t>中的</a:t>
            </a:r>
            <a:r>
              <a:rPr lang="fr-FR" altLang="zh-CN" sz="1400" kern="100" dirty="0">
                <a:effectLst/>
                <a:latin typeface="宋体" panose="02010600030101010101" pitchFamily="2" charset="-122"/>
                <a:ea typeface="宋体" panose="02010600030101010101" pitchFamily="2" charset="-122"/>
              </a:rPr>
              <a:t>area()</a:t>
            </a:r>
            <a:r>
              <a:rPr lang="zh-CN" altLang="zh-CN" sz="1400" kern="100" dirty="0">
                <a:effectLst/>
                <a:latin typeface="Times New Roman" panose="02020603050405020304" pitchFamily="18" charset="0"/>
                <a:ea typeface="宋体" panose="02010600030101010101" pitchFamily="2" charset="-122"/>
              </a:rPr>
              <a:t>方法来求矩形的面积。方法</a:t>
            </a:r>
            <a:r>
              <a:rPr lang="fr-FR" altLang="zh-CN" sz="1400" kern="100" dirty="0">
                <a:effectLst/>
                <a:latin typeface="宋体" panose="02010600030101010101" pitchFamily="2" charset="-122"/>
                <a:ea typeface="宋体" panose="02010600030101010101" pitchFamily="2" charset="-122"/>
              </a:rPr>
              <a:t>Rectangle()</a:t>
            </a:r>
            <a:r>
              <a:rPr lang="zh-CN" altLang="zh-CN" sz="1400" kern="100" dirty="0">
                <a:effectLst/>
                <a:latin typeface="Times New Roman" panose="02020603050405020304" pitchFamily="18" charset="0"/>
                <a:ea typeface="宋体" panose="02010600030101010101" pitchFamily="2" charset="-122"/>
              </a:rPr>
              <a:t>不带参数，因而只是初始化原点坐标为</a:t>
            </a:r>
            <a:r>
              <a:rPr lang="fr-FR" altLang="zh-CN" sz="1400" kern="100" dirty="0">
                <a:effectLst/>
                <a:latin typeface="宋体" panose="02010600030101010101" pitchFamily="2" charset="-122"/>
                <a:ea typeface="宋体" panose="02010600030101010101" pitchFamily="2" charset="-122"/>
              </a:rPr>
              <a:t>(0,0)</a:t>
            </a:r>
            <a:r>
              <a:rPr lang="zh-CN" altLang="zh-CN" sz="1400" kern="100" dirty="0">
                <a:effectLst/>
                <a:latin typeface="Times New Roman" panose="02020603050405020304" pitchFamily="18" charset="0"/>
                <a:ea typeface="宋体" panose="02010600030101010101" pitchFamily="2" charset="-122"/>
              </a:rPr>
              <a:t>，矩形的长、宽各为</a:t>
            </a:r>
            <a:r>
              <a:rPr lang="en-US" altLang="zh-CN" sz="1400" kern="100" dirty="0">
                <a:effectLst/>
                <a:latin typeface="Times New Roman" panose="02020603050405020304" pitchFamily="18" charset="0"/>
                <a:ea typeface="宋体" panose="02010600030101010101" pitchFamily="2" charset="-122"/>
              </a:rPr>
              <a:t>0</a:t>
            </a:r>
            <a:r>
              <a:rPr lang="zh-CN" altLang="zh-CN" sz="1400" kern="100" dirty="0">
                <a:effectLst/>
                <a:latin typeface="Times New Roman" panose="02020603050405020304" pitchFamily="18" charset="0"/>
                <a:ea typeface="宋体" panose="02010600030101010101" pitchFamily="2" charset="-122"/>
              </a:rPr>
              <a:t>；方法</a:t>
            </a:r>
            <a:r>
              <a:rPr lang="en-US" altLang="zh-CN" sz="1400" kern="100" dirty="0">
                <a:effectLst/>
                <a:latin typeface="Times New Roman" panose="02020603050405020304" pitchFamily="18" charset="0"/>
                <a:ea typeface="宋体" panose="02010600030101010101" pitchFamily="2" charset="-122"/>
              </a:rPr>
              <a:t>Rectangle(p,80,40)</a:t>
            </a:r>
            <a:r>
              <a:rPr lang="zh-CN" altLang="zh-CN" sz="1400" kern="100" dirty="0">
                <a:effectLst/>
                <a:latin typeface="Times New Roman" panose="02020603050405020304" pitchFamily="18" charset="0"/>
                <a:ea typeface="宋体" panose="02010600030101010101" pitchFamily="2" charset="-122"/>
              </a:rPr>
              <a:t>不仅初始化原点由类型</a:t>
            </a:r>
            <a:r>
              <a:rPr lang="en-US" altLang="zh-CN" sz="1400" kern="100" dirty="0">
                <a:effectLst/>
                <a:latin typeface="Times New Roman" panose="02020603050405020304" pitchFamily="18" charset="0"/>
                <a:ea typeface="宋体" panose="02010600030101010101" pitchFamily="2" charset="-122"/>
              </a:rPr>
              <a:t>Point()</a:t>
            </a:r>
            <a:r>
              <a:rPr lang="zh-CN" altLang="zh-CN" sz="1400" kern="100" dirty="0">
                <a:effectLst/>
                <a:latin typeface="Times New Roman" panose="02020603050405020304" pitchFamily="18" charset="0"/>
                <a:ea typeface="宋体" panose="02010600030101010101" pitchFamily="2" charset="-122"/>
              </a:rPr>
              <a:t>指定，同时还限定矩形的长、宽各为</a:t>
            </a:r>
            <a:r>
              <a:rPr lang="en-US" altLang="zh-CN" sz="1400" kern="100" dirty="0">
                <a:effectLst/>
                <a:latin typeface="Times New Roman" panose="02020603050405020304" pitchFamily="18" charset="0"/>
                <a:ea typeface="宋体" panose="02010600030101010101" pitchFamily="2" charset="-122"/>
              </a:rPr>
              <a:t>80</a:t>
            </a:r>
            <a:r>
              <a:rPr lang="zh-CN" altLang="zh-CN" sz="1400" kern="100" dirty="0">
                <a:effectLst/>
                <a:latin typeface="Times New Roman" panose="02020603050405020304" pitchFamily="18" charset="0"/>
                <a:ea typeface="宋体" panose="02010600030101010101" pitchFamily="2" charset="-122"/>
              </a:rPr>
              <a:t>、</a:t>
            </a:r>
            <a:r>
              <a:rPr lang="en-US" altLang="zh-CN" sz="1400" kern="100" dirty="0">
                <a:effectLst/>
                <a:latin typeface="Times New Roman" panose="02020603050405020304" pitchFamily="18" charset="0"/>
                <a:ea typeface="宋体" panose="02010600030101010101" pitchFamily="2" charset="-122"/>
              </a:rPr>
              <a:t>40</a:t>
            </a:r>
            <a:r>
              <a:rPr lang="zh-CN" altLang="zh-CN" sz="1400" kern="100" dirty="0">
                <a:effectLst/>
                <a:latin typeface="Times New Roman" panose="02020603050405020304" pitchFamily="18" charset="0"/>
                <a:ea typeface="宋体" panose="02010600030101010101" pitchFamily="2" charset="-122"/>
              </a:rPr>
              <a:t>。此程序的运行结果如图</a:t>
            </a:r>
            <a:r>
              <a:rPr lang="en-US" altLang="zh-CN" sz="1400" kern="100" dirty="0">
                <a:effectLst/>
                <a:latin typeface="Times New Roman" panose="02020603050405020304" pitchFamily="18" charset="0"/>
                <a:ea typeface="宋体" panose="02010600030101010101" pitchFamily="2" charset="-122"/>
              </a:rPr>
              <a:t>3-6</a:t>
            </a:r>
            <a:r>
              <a:rPr lang="zh-CN" altLang="zh-CN" sz="1400" kern="100" dirty="0">
                <a:effectLst/>
                <a:latin typeface="Times New Roman" panose="02020603050405020304" pitchFamily="18" charset="0"/>
                <a:ea typeface="宋体" panose="02010600030101010101" pitchFamily="2" charset="-122"/>
              </a:rPr>
              <a:t>所示。</a:t>
            </a:r>
            <a:endParaRPr lang="zh-CN" altLang="zh-CN" sz="1400" kern="100" dirty="0">
              <a:effectLst/>
              <a:latin typeface="Times New Roman" panose="02020603050405020304" pitchFamily="18" charset="0"/>
              <a:ea typeface="宋体" panose="02010600030101010101" pitchFamily="2" charset="-122"/>
            </a:endParaRPr>
          </a:p>
        </p:txBody>
      </p:sp>
      <p:pic>
        <p:nvPicPr>
          <p:cNvPr id="5" name="图片 4" descr="`J0S2_F9DYG$Q5$8L(6}Y74"/>
          <p:cNvPicPr/>
          <p:nvPr/>
        </p:nvPicPr>
        <p:blipFill>
          <a:blip r:embed="rId1"/>
          <a:stretch>
            <a:fillRect/>
          </a:stretch>
        </p:blipFill>
        <p:spPr>
          <a:xfrm>
            <a:off x="1905110" y="2532026"/>
            <a:ext cx="8076988" cy="896974"/>
          </a:xfrm>
          <a:prstGeom prst="rect">
            <a:avLst/>
          </a:prstGeom>
          <a:noFill/>
          <a:ln>
            <a:noFill/>
          </a:ln>
        </p:spPr>
      </p:pic>
      <p:sp>
        <p:nvSpPr>
          <p:cNvPr id="7" name="文本框 6"/>
          <p:cNvSpPr txBox="1"/>
          <p:nvPr/>
        </p:nvSpPr>
        <p:spPr>
          <a:xfrm>
            <a:off x="2286100" y="4114782"/>
            <a:ext cx="6096000" cy="314125"/>
          </a:xfrm>
          <a:prstGeom prst="rect">
            <a:avLst/>
          </a:prstGeom>
          <a:noFill/>
        </p:spPr>
        <p:txBody>
          <a:bodyPr wrap="square">
            <a:spAutoFit/>
          </a:bodyPr>
          <a:lstStyle/>
          <a:p>
            <a:pPr indent="266700" algn="ctr">
              <a:lnSpc>
                <a:spcPct val="150000"/>
              </a:lnSpc>
            </a:pPr>
            <a:r>
              <a:rPr lang="zh-CN" altLang="zh-CN" sz="1100" kern="100" dirty="0">
                <a:effectLst/>
                <a:latin typeface="Times New Roman" panose="02020603050405020304" pitchFamily="18" charset="0"/>
                <a:ea typeface="宋体" panose="02010600030101010101" pitchFamily="2" charset="-122"/>
              </a:rPr>
              <a:t>图</a:t>
            </a:r>
            <a:r>
              <a:rPr lang="fr-FR" altLang="zh-CN" sz="1100" kern="100" dirty="0">
                <a:effectLst/>
                <a:latin typeface="Times New Roman" panose="02020603050405020304" pitchFamily="18" charset="0"/>
                <a:ea typeface="宋体" panose="02010600030101010101" pitchFamily="2" charset="-122"/>
              </a:rPr>
              <a:t> 3-6 </a:t>
            </a:r>
            <a:r>
              <a:rPr lang="zh-CN" altLang="zh-CN" sz="1100" kern="100" dirty="0">
                <a:effectLst/>
                <a:latin typeface="Times New Roman" panose="02020603050405020304" pitchFamily="18" charset="0"/>
                <a:ea typeface="宋体" panose="02010600030101010101" pitchFamily="2" charset="-122"/>
              </a:rPr>
              <a:t>效果图</a:t>
            </a:r>
            <a:endParaRPr lang="zh-CN" altLang="zh-CN" sz="11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399332" y="995280"/>
            <a:ext cx="11393335" cy="52900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ct val="150000"/>
              </a:lnSpc>
              <a:buNone/>
            </a:pPr>
            <a:r>
              <a:rPr lang="en-US" altLang="zh-CN" sz="1400" b="1" kern="100" dirty="0">
                <a:effectLst/>
                <a:latin typeface="宋体" panose="02010600030101010101" pitchFamily="2" charset="-122"/>
                <a:ea typeface="宋体" panose="02010600030101010101" pitchFamily="2" charset="-122"/>
              </a:rPr>
              <a:t>2</a:t>
            </a:r>
            <a:r>
              <a:rPr lang="zh-CN" altLang="zh-CN" sz="1400" b="1" kern="100" dirty="0">
                <a:effectLst/>
                <a:latin typeface="Times New Roman" panose="02020603050405020304" pitchFamily="18" charset="0"/>
                <a:ea typeface="宋体" panose="02010600030101010101" pitchFamily="2" charset="-122"/>
              </a:rPr>
              <a:t>．对象的使用</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zh-CN" altLang="zh-CN" sz="1400" kern="100" dirty="0">
                <a:effectLst/>
                <a:latin typeface="Times New Roman" panose="02020603050405020304" pitchFamily="18" charset="0"/>
                <a:ea typeface="宋体" panose="02010600030101010101" pitchFamily="2" charset="-122"/>
              </a:rPr>
              <a:t>前面我们花了很大的篇幅介绍类，其目的就是为了掌握如何使用它。类是通过实例化为对象来使用的，而对象的使用是通过引用对象变量或调用对象的方法来实现的。与</a:t>
            </a:r>
            <a:r>
              <a:rPr lang="en-US" altLang="zh-CN" sz="1400" kern="100" dirty="0">
                <a:effectLst/>
                <a:latin typeface="Times New Roman" panose="02020603050405020304" pitchFamily="18" charset="0"/>
                <a:ea typeface="宋体" panose="02010600030101010101" pitchFamily="2" charset="-122"/>
              </a:rPr>
              <a:t>C++</a:t>
            </a:r>
            <a:r>
              <a:rPr lang="zh-CN" altLang="zh-CN" sz="1400" kern="100" dirty="0">
                <a:effectLst/>
                <a:latin typeface="Times New Roman" panose="02020603050405020304" pitchFamily="18" charset="0"/>
                <a:ea typeface="宋体" panose="02010600030101010101" pitchFamily="2" charset="-122"/>
              </a:rPr>
              <a:t>相类似，对象变量和方法均是通过运算符</a:t>
            </a:r>
            <a:r>
              <a:rPr lang="en-US" altLang="zh-CN" sz="1400" kern="100" dirty="0">
                <a:effectLst/>
                <a:latin typeface="Times New Roman" panose="02020603050405020304" pitchFamily="18" charset="0"/>
                <a:ea typeface="宋体" panose="02010600030101010101" pitchFamily="2" charset="-122"/>
              </a:rPr>
              <a:t>“.”</a:t>
            </a:r>
            <a:r>
              <a:rPr lang="zh-CN" altLang="zh-CN" sz="1400" kern="100" dirty="0">
                <a:effectLst/>
                <a:latin typeface="Times New Roman" panose="02020603050405020304" pitchFamily="18" charset="0"/>
                <a:ea typeface="宋体" panose="02010600030101010101" pitchFamily="2" charset="-122"/>
              </a:rPr>
              <a:t>来实现的。</a:t>
            </a:r>
            <a:endParaRPr lang="zh-CN" altLang="zh-CN" sz="1400" kern="100" dirty="0">
              <a:effectLst/>
              <a:latin typeface="Times New Roman" panose="02020603050405020304" pitchFamily="18" charset="0"/>
              <a:ea typeface="宋体" panose="02010600030101010101" pitchFamily="2" charset="-122"/>
            </a:endParaRPr>
          </a:p>
          <a:p>
            <a:pPr algn="just">
              <a:lnSpc>
                <a:spcPct val="150000"/>
              </a:lnSpc>
              <a:buNone/>
            </a:pPr>
            <a:r>
              <a:rPr lang="zh-CN" altLang="zh-CN" sz="1400" b="1" kern="100" dirty="0">
                <a:effectLst/>
                <a:latin typeface="Times New Roman" panose="02020603050405020304" pitchFamily="18" charset="0"/>
                <a:ea typeface="宋体" panose="02010600030101010101" pitchFamily="2" charset="-122"/>
              </a:rPr>
              <a:t>（</a:t>
            </a:r>
            <a:r>
              <a:rPr lang="en-US" altLang="zh-CN" sz="1400" b="1" kern="100" dirty="0">
                <a:effectLst/>
                <a:latin typeface="Times New Roman" panose="02020603050405020304" pitchFamily="18" charset="0"/>
                <a:ea typeface="宋体" panose="02010600030101010101" pitchFamily="2" charset="-122"/>
              </a:rPr>
              <a:t>1</a:t>
            </a:r>
            <a:r>
              <a:rPr lang="zh-CN" altLang="zh-CN" sz="1400" b="1" kern="100" dirty="0">
                <a:effectLst/>
                <a:latin typeface="Times New Roman" panose="02020603050405020304" pitchFamily="18" charset="0"/>
                <a:ea typeface="宋体" panose="02010600030101010101" pitchFamily="2" charset="-122"/>
              </a:rPr>
              <a:t>）变量的引用</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zh-CN" altLang="zh-CN" sz="1400" kern="100" dirty="0">
                <a:effectLst/>
                <a:latin typeface="Times New Roman" panose="02020603050405020304" pitchFamily="18" charset="0"/>
                <a:ea typeface="宋体" panose="02010600030101010101" pitchFamily="2" charset="-122"/>
              </a:rPr>
              <a:t>对象变量引用的一般格式：</a:t>
            </a:r>
            <a:endParaRPr lang="zh-CN" altLang="zh-CN" sz="1400" kern="100" dirty="0">
              <a:effectLst/>
              <a:latin typeface="Times New Roman" panose="02020603050405020304" pitchFamily="18" charset="0"/>
              <a:ea typeface="宋体" panose="02010600030101010101" pitchFamily="2" charset="-122"/>
            </a:endParaRPr>
          </a:p>
          <a:p>
            <a:pPr marL="266700" algn="just">
              <a:buNone/>
            </a:pPr>
            <a:r>
              <a:rPr lang="en-US" altLang="zh-CN" sz="1100" kern="100" dirty="0">
                <a:effectLst/>
                <a:latin typeface="宋体" panose="02010600030101010101" pitchFamily="2" charset="-122"/>
                <a:ea typeface="宋体" panose="02010600030101010101" pitchFamily="2" charset="-122"/>
              </a:rPr>
              <a:t>object  </a:t>
            </a:r>
            <a:r>
              <a:rPr lang="en-US" altLang="zh-CN" sz="1100" kern="100" dirty="0" err="1">
                <a:effectLst/>
                <a:latin typeface="宋体" panose="02010600030101010101" pitchFamily="2" charset="-122"/>
                <a:ea typeface="宋体" panose="02010600030101010101" pitchFamily="2" charset="-122"/>
              </a:rPr>
              <a:t>Name.variable</a:t>
            </a:r>
            <a:r>
              <a:rPr lang="en-US" altLang="zh-CN" sz="1100" kern="100" dirty="0">
                <a:effectLst/>
                <a:latin typeface="宋体" panose="02010600030101010101" pitchFamily="2" charset="-122"/>
                <a:ea typeface="宋体" panose="02010600030101010101" pitchFamily="2" charset="-122"/>
              </a:rPr>
              <a:t> Name</a:t>
            </a:r>
            <a:endParaRPr lang="zh-CN" altLang="zh-CN" sz="1100" kern="100" dirty="0">
              <a:effectLst/>
              <a:latin typeface="Times New Roman" panose="02020603050405020304" pitchFamily="18" charset="0"/>
              <a:ea typeface="宋体" panose="02010600030101010101" pitchFamily="2" charset="-122"/>
            </a:endParaRPr>
          </a:p>
          <a:p>
            <a:pPr algn="just">
              <a:buNone/>
            </a:pPr>
            <a:r>
              <a:rPr lang="zh-CN" altLang="zh-CN" sz="1100" kern="100" dirty="0">
                <a:effectLst/>
                <a:latin typeface="Times New Roman" panose="02020603050405020304" pitchFamily="18" charset="0"/>
                <a:ea typeface="宋体" panose="02010600030101010101" pitchFamily="2" charset="-122"/>
              </a:rPr>
              <a:t>例如：</a:t>
            </a:r>
            <a:endParaRPr lang="zh-CN" altLang="zh-CN" sz="1100" kern="100" dirty="0">
              <a:effectLst/>
              <a:latin typeface="Times New Roman" panose="02020603050405020304" pitchFamily="18" charset="0"/>
              <a:ea typeface="宋体" panose="02010600030101010101" pitchFamily="2" charset="-122"/>
            </a:endParaRPr>
          </a:p>
          <a:p>
            <a:pPr algn="just">
              <a:buNone/>
            </a:pPr>
            <a:r>
              <a:rPr lang="en-US" altLang="zh-CN" sz="1100" kern="100" dirty="0">
                <a:effectLst/>
                <a:latin typeface="宋体" panose="02010600030101010101" pitchFamily="2" charset="-122"/>
                <a:ea typeface="宋体" panose="02010600030101010101" pitchFamily="2" charset="-122"/>
              </a:rPr>
              <a:t>	class example {</a:t>
            </a:r>
            <a:endParaRPr lang="zh-CN" altLang="zh-CN" sz="1100" kern="100" dirty="0">
              <a:effectLst/>
              <a:latin typeface="Times New Roman" panose="02020603050405020304" pitchFamily="18" charset="0"/>
              <a:ea typeface="宋体" panose="02010600030101010101" pitchFamily="2" charset="-122"/>
            </a:endParaRPr>
          </a:p>
          <a:p>
            <a:pPr algn="just">
              <a:buNone/>
            </a:pPr>
            <a:r>
              <a:rPr lang="en-US" altLang="zh-CN" sz="1100" kern="100" dirty="0">
                <a:effectLst/>
                <a:latin typeface="宋体" panose="02010600030101010101" pitchFamily="2" charset="-122"/>
                <a:ea typeface="宋体" panose="02010600030101010101" pitchFamily="2" charset="-122"/>
              </a:rPr>
              <a:t>		int x; </a:t>
            </a:r>
            <a:endParaRPr lang="zh-CN" altLang="zh-CN" sz="1100" kern="100" dirty="0">
              <a:effectLst/>
              <a:latin typeface="Times New Roman" panose="02020603050405020304" pitchFamily="18" charset="0"/>
              <a:ea typeface="宋体" panose="02010600030101010101" pitchFamily="2" charset="-122"/>
            </a:endParaRPr>
          </a:p>
          <a:p>
            <a:pPr marL="266700" algn="just">
              <a:buNone/>
            </a:pPr>
            <a:r>
              <a:rPr lang="en-US" altLang="zh-CN" sz="1100" kern="100" dirty="0">
                <a:effectLst/>
                <a:latin typeface="宋体" panose="02010600030101010101" pitchFamily="2" charset="-122"/>
                <a:ea typeface="宋体" panose="02010600030101010101" pitchFamily="2" charset="-122"/>
              </a:rPr>
              <a:t>}</a:t>
            </a:r>
            <a:endParaRPr lang="zh-CN" altLang="zh-CN" sz="1100" kern="100" dirty="0">
              <a:effectLst/>
              <a:latin typeface="Times New Roman" panose="02020603050405020304" pitchFamily="18" charset="0"/>
              <a:ea typeface="宋体" panose="02010600030101010101" pitchFamily="2" charset="-122"/>
            </a:endParaRPr>
          </a:p>
          <a:p>
            <a:pPr algn="just">
              <a:buNone/>
            </a:pPr>
            <a:r>
              <a:rPr lang="en-US" altLang="zh-CN" sz="1100" kern="100" dirty="0">
                <a:effectLst/>
                <a:latin typeface="宋体" panose="02010600030101010101" pitchFamily="2" charset="-122"/>
                <a:ea typeface="宋体" panose="02010600030101010101" pitchFamily="2" charset="-122"/>
              </a:rPr>
              <a:t>	example a = new example();</a:t>
            </a:r>
            <a:endParaRPr lang="zh-CN" altLang="zh-CN" sz="1100" kern="100" dirty="0">
              <a:effectLst/>
              <a:latin typeface="Times New Roman" panose="02020603050405020304" pitchFamily="18" charset="0"/>
              <a:ea typeface="宋体" panose="02010600030101010101" pitchFamily="2" charset="-122"/>
            </a:endParaRPr>
          </a:p>
          <a:p>
            <a:pPr algn="just">
              <a:buNone/>
            </a:pPr>
            <a:r>
              <a:rPr lang="en-US" altLang="zh-CN" sz="1100" kern="100" dirty="0">
                <a:effectLst/>
                <a:latin typeface="宋体" panose="02010600030101010101" pitchFamily="2" charset="-122"/>
                <a:ea typeface="宋体" panose="02010600030101010101" pitchFamily="2" charset="-122"/>
              </a:rPr>
              <a:t>	</a:t>
            </a:r>
            <a:r>
              <a:rPr lang="en-US" altLang="zh-CN" sz="1100" kern="100" dirty="0" err="1">
                <a:effectLst/>
                <a:latin typeface="宋体" panose="02010600030101010101" pitchFamily="2" charset="-122"/>
                <a:ea typeface="宋体" panose="02010600030101010101" pitchFamily="2" charset="-122"/>
              </a:rPr>
              <a:t>a.x</a:t>
            </a:r>
            <a:r>
              <a:rPr lang="en-US" altLang="zh-CN" sz="1100" kern="100" dirty="0">
                <a:effectLst/>
                <a:latin typeface="宋体" panose="02010600030101010101" pitchFamily="2" charset="-122"/>
                <a:ea typeface="宋体" panose="02010600030101010101" pitchFamily="2" charset="-122"/>
              </a:rPr>
              <a:t>=100;</a:t>
            </a:r>
            <a:endParaRPr lang="zh-CN" altLang="zh-CN" sz="1100" kern="100" dirty="0">
              <a:effectLst/>
              <a:latin typeface="Times New Roman" panose="02020603050405020304" pitchFamily="18" charset="0"/>
              <a:ea typeface="宋体" panose="02010600030101010101" pitchFamily="2" charset="-122"/>
            </a:endParaRPr>
          </a:p>
          <a:p>
            <a:pPr algn="just">
              <a:buNone/>
            </a:pPr>
            <a:r>
              <a:rPr lang="zh-CN" altLang="zh-CN" sz="1400" kern="100" dirty="0">
                <a:effectLst/>
                <a:latin typeface="Times New Roman" panose="02020603050405020304" pitchFamily="18" charset="0"/>
                <a:ea typeface="宋体" panose="02010600030101010101" pitchFamily="2" charset="-122"/>
              </a:rPr>
              <a:t>变量的引用在</a:t>
            </a:r>
            <a:r>
              <a:rPr lang="en-US" altLang="zh-CN" sz="1400" kern="100" dirty="0">
                <a:effectLst/>
                <a:latin typeface="Times New Roman" panose="02020603050405020304" pitchFamily="18" charset="0"/>
                <a:ea typeface="宋体" panose="02010600030101010101" pitchFamily="2" charset="-122"/>
              </a:rPr>
              <a:t>Java</a:t>
            </a:r>
            <a:r>
              <a:rPr lang="zh-CN" altLang="zh-CN" sz="1400" kern="100" dirty="0">
                <a:effectLst/>
                <a:latin typeface="Times New Roman" panose="02020603050405020304" pitchFamily="18" charset="0"/>
                <a:ea typeface="宋体" panose="02010600030101010101" pitchFamily="2" charset="-122"/>
              </a:rPr>
              <a:t>中还有一种很特殊的情况，即可以使用表达式指定变量所在的对象，例如：</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宋体" panose="02010600030101010101" pitchFamily="2" charset="-122"/>
                <a:ea typeface="宋体" panose="02010600030101010101" pitchFamily="2" charset="-122"/>
              </a:rPr>
              <a:t>int z= new example().x;</a:t>
            </a:r>
            <a:r>
              <a:rPr lang="zh-CN" altLang="zh-CN" sz="1400" kern="100" dirty="0">
                <a:effectLst/>
                <a:latin typeface="Times New Roman" panose="02020603050405020304" pitchFamily="18" charset="0"/>
                <a:ea typeface="宋体" panose="02010600030101010101" pitchFamily="2" charset="-122"/>
              </a:rPr>
              <a:t>这个语句创建了一个新的</a:t>
            </a:r>
            <a:r>
              <a:rPr lang="en-US" altLang="zh-CN" sz="1400" kern="100" dirty="0">
                <a:effectLst/>
                <a:latin typeface="Times New Roman" panose="02020603050405020304" pitchFamily="18" charset="0"/>
                <a:ea typeface="宋体" panose="02010600030101010101" pitchFamily="2" charset="-122"/>
              </a:rPr>
              <a:t>example</a:t>
            </a:r>
            <a:r>
              <a:rPr lang="zh-CN" altLang="zh-CN" sz="1400" kern="100" dirty="0">
                <a:effectLst/>
                <a:latin typeface="Times New Roman" panose="02020603050405020304" pitchFamily="18" charset="0"/>
                <a:ea typeface="宋体" panose="02010600030101010101" pitchFamily="2" charset="-122"/>
              </a:rPr>
              <a:t>对象，并且得到了它的成员变量</a:t>
            </a:r>
            <a:r>
              <a:rPr lang="en-US" altLang="zh-CN" sz="1400" kern="100" dirty="0">
                <a:effectLst/>
                <a:latin typeface="Times New Roman" panose="02020603050405020304" pitchFamily="18" charset="0"/>
                <a:ea typeface="宋体" panose="02010600030101010101" pitchFamily="2" charset="-122"/>
              </a:rPr>
              <a:t>x</a:t>
            </a:r>
            <a:r>
              <a:rPr lang="zh-CN" altLang="zh-CN" sz="1400" kern="100" dirty="0">
                <a:effectLst/>
                <a:latin typeface="Times New Roman" panose="02020603050405020304" pitchFamily="18" charset="0"/>
                <a:ea typeface="宋体" panose="02010600030101010101" pitchFamily="2" charset="-122"/>
              </a:rPr>
              <a:t>。需要注意的是，在这条语句被执行后，程序不再保留对象</a:t>
            </a:r>
            <a:r>
              <a:rPr lang="en-US" altLang="zh-CN" sz="1400" kern="100" dirty="0">
                <a:effectLst/>
                <a:latin typeface="Times New Roman" panose="02020603050405020304" pitchFamily="18" charset="0"/>
                <a:ea typeface="宋体" panose="02010600030101010101" pitchFamily="2" charset="-122"/>
              </a:rPr>
              <a:t>example</a:t>
            </a:r>
            <a:r>
              <a:rPr lang="zh-CN" altLang="zh-CN" sz="1400" kern="100" dirty="0">
                <a:effectLst/>
                <a:latin typeface="Times New Roman" panose="02020603050405020304" pitchFamily="18" charset="0"/>
                <a:ea typeface="宋体" panose="02010600030101010101" pitchFamily="2" charset="-122"/>
              </a:rPr>
              <a:t>的引用。这样，对象</a:t>
            </a:r>
            <a:r>
              <a:rPr lang="en-US" altLang="zh-CN" sz="1400" kern="100" dirty="0">
                <a:effectLst/>
                <a:latin typeface="Times New Roman" panose="02020603050405020304" pitchFamily="18" charset="0"/>
                <a:ea typeface="宋体" panose="02010600030101010101" pitchFamily="2" charset="-122"/>
              </a:rPr>
              <a:t>example</a:t>
            </a:r>
            <a:r>
              <a:rPr lang="zh-CN" altLang="zh-CN" sz="1400" kern="100" dirty="0">
                <a:effectLst/>
                <a:latin typeface="Times New Roman" panose="02020603050405020304" pitchFamily="18" charset="0"/>
                <a:ea typeface="宋体" panose="02010600030101010101" pitchFamily="2" charset="-122"/>
              </a:rPr>
              <a:t>就被取消引用，因而通过上述语句并不能达到初始化对象的作用。</a:t>
            </a:r>
            <a:endParaRPr lang="zh-CN" altLang="zh-CN" sz="14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399332" y="995280"/>
            <a:ext cx="11792668" cy="52900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buNone/>
            </a:pPr>
            <a:r>
              <a:rPr lang="zh-CN" altLang="zh-CN" sz="1600" b="1" kern="100" dirty="0">
                <a:effectLst/>
                <a:latin typeface="Times New Roman" panose="02020603050405020304" pitchFamily="18" charset="0"/>
                <a:ea typeface="宋体" panose="02010600030101010101" pitchFamily="2" charset="-122"/>
              </a:rPr>
              <a:t>（</a:t>
            </a:r>
            <a:r>
              <a:rPr lang="en-US" altLang="zh-CN" sz="1600" b="1" kern="100" dirty="0">
                <a:effectLst/>
                <a:latin typeface="Times New Roman" panose="02020603050405020304" pitchFamily="18" charset="0"/>
                <a:ea typeface="宋体" panose="02010600030101010101" pitchFamily="2" charset="-122"/>
              </a:rPr>
              <a:t>2</a:t>
            </a:r>
            <a:r>
              <a:rPr lang="zh-CN" altLang="zh-CN" sz="1600" b="1" kern="100" dirty="0">
                <a:effectLst/>
                <a:latin typeface="Times New Roman" panose="02020603050405020304" pitchFamily="18" charset="0"/>
                <a:ea typeface="宋体" panose="02010600030101010101" pitchFamily="2" charset="-122"/>
              </a:rPr>
              <a:t>）对象方法的引用</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zh-CN" altLang="zh-CN" sz="1600" kern="100" dirty="0">
                <a:effectLst/>
                <a:latin typeface="Times New Roman" panose="02020603050405020304" pitchFamily="18" charset="0"/>
                <a:ea typeface="宋体" panose="02010600030101010101" pitchFamily="2" charset="-122"/>
              </a:rPr>
              <a:t>与对象变量引用一样，对象方法的引用一般格式为：</a:t>
            </a:r>
            <a:endParaRPr lang="zh-CN" altLang="zh-CN" sz="1600" kern="100" dirty="0">
              <a:effectLst/>
              <a:latin typeface="Times New Roman" panose="02020603050405020304" pitchFamily="18" charset="0"/>
              <a:ea typeface="宋体" panose="02010600030101010101" pitchFamily="2" charset="-122"/>
            </a:endParaRPr>
          </a:p>
          <a:p>
            <a:pPr marL="266700" algn="just">
              <a:buNone/>
            </a:pPr>
            <a:r>
              <a:rPr lang="en-US" altLang="zh-CN" sz="1600" kern="100" dirty="0">
                <a:effectLst/>
                <a:latin typeface="宋体" panose="02010600030101010101" pitchFamily="2" charset="-122"/>
                <a:ea typeface="宋体" panose="02010600030101010101" pitchFamily="2" charset="-122"/>
              </a:rPr>
              <a:t>object </a:t>
            </a:r>
            <a:r>
              <a:rPr lang="en-US" altLang="zh-CN" sz="1600" kern="100" dirty="0" err="1">
                <a:effectLst/>
                <a:latin typeface="宋体" panose="02010600030101010101" pitchFamily="2" charset="-122"/>
                <a:ea typeface="宋体" panose="02010600030101010101" pitchFamily="2" charset="-122"/>
              </a:rPr>
              <a:t>Name.method</a:t>
            </a:r>
            <a:r>
              <a:rPr lang="en-US" altLang="zh-CN" sz="1600" kern="100" dirty="0">
                <a:effectLst/>
                <a:latin typeface="宋体" panose="02010600030101010101" pitchFamily="2" charset="-122"/>
                <a:ea typeface="宋体" panose="02010600030101010101" pitchFamily="2" charset="-122"/>
              </a:rPr>
              <a:t> Name([argument List]);</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zh-CN" altLang="zh-CN" sz="1600" kern="100" dirty="0">
                <a:effectLst/>
                <a:latin typeface="Times New Roman" panose="02020603050405020304" pitchFamily="18" charset="0"/>
                <a:ea typeface="宋体" panose="02010600030101010101" pitchFamily="2" charset="-122"/>
              </a:rPr>
              <a:t>例如我们在例</a:t>
            </a:r>
            <a:r>
              <a:rPr lang="en-US" altLang="zh-CN" sz="1600" kern="100" dirty="0">
                <a:effectLst/>
                <a:latin typeface="Times New Roman" panose="02020603050405020304" pitchFamily="18" charset="0"/>
                <a:ea typeface="宋体" panose="02010600030101010101" pitchFamily="2" charset="-122"/>
              </a:rPr>
              <a:t>3.3</a:t>
            </a:r>
            <a:r>
              <a:rPr lang="zh-CN" altLang="zh-CN" sz="1600" kern="100" dirty="0">
                <a:effectLst/>
                <a:latin typeface="Times New Roman" panose="02020603050405020304" pitchFamily="18" charset="0"/>
                <a:ea typeface="宋体" panose="02010600030101010101" pitchFamily="2" charset="-122"/>
              </a:rPr>
              <a:t>中调用对象</a:t>
            </a:r>
            <a:r>
              <a:rPr lang="en-US" altLang="zh-CN" sz="1600" kern="100" dirty="0">
                <a:effectLst/>
                <a:latin typeface="Times New Roman" panose="02020603050405020304" pitchFamily="18" charset="0"/>
                <a:ea typeface="宋体" panose="02010600030101010101" pitchFamily="2" charset="-122"/>
              </a:rPr>
              <a:t>Rectangle</a:t>
            </a:r>
            <a:r>
              <a:rPr lang="zh-CN" altLang="zh-CN" sz="1600" kern="100" dirty="0">
                <a:effectLst/>
                <a:latin typeface="Times New Roman" panose="02020603050405020304" pitchFamily="18" charset="0"/>
                <a:ea typeface="宋体" panose="02010600030101010101" pitchFamily="2" charset="-122"/>
              </a:rPr>
              <a:t>中的</a:t>
            </a:r>
            <a:r>
              <a:rPr lang="en-US" altLang="zh-CN" sz="1600" kern="100" dirty="0">
                <a:effectLst/>
                <a:latin typeface="Times New Roman" panose="02020603050405020304" pitchFamily="18" charset="0"/>
                <a:ea typeface="宋体" panose="02010600030101010101" pitchFamily="2" charset="-122"/>
              </a:rPr>
              <a:t>area()</a:t>
            </a:r>
            <a:r>
              <a:rPr lang="zh-CN" altLang="zh-CN" sz="1600" kern="100" dirty="0">
                <a:effectLst/>
                <a:latin typeface="Times New Roman" panose="02020603050405020304" pitchFamily="18" charset="0"/>
                <a:ea typeface="宋体" panose="02010600030101010101" pitchFamily="2" charset="-122"/>
              </a:rPr>
              <a:t>方法计算矩形的面积：</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en-US" altLang="zh-CN" sz="1600" kern="100" dirty="0" err="1">
                <a:effectLst/>
                <a:latin typeface="宋体" panose="02010600030101010101" pitchFamily="2" charset="-122"/>
                <a:ea typeface="宋体" panose="02010600030101010101" pitchFamily="2" charset="-122"/>
              </a:rPr>
              <a:t>Transcript.println</a:t>
            </a:r>
            <a:r>
              <a:rPr lang="en-US" altLang="zh-CN" sz="1600" kern="100" dirty="0">
                <a:effectLst/>
                <a:latin typeface="宋体" panose="02010600030101010101" pitchFamily="2" charset="-122"/>
                <a:ea typeface="宋体" panose="02010600030101010101" pitchFamily="2" charset="-122"/>
              </a:rPr>
              <a:t>("The area of Rectangle1 is: "+r1.area());</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en-US" altLang="zh-CN" sz="1600" kern="100" dirty="0">
                <a:effectLst/>
                <a:latin typeface="宋体" panose="02010600030101010101" pitchFamily="2" charset="-122"/>
                <a:ea typeface="宋体" panose="02010600030101010101" pitchFamily="2" charset="-122"/>
              </a:rPr>
              <a:t>    </a:t>
            </a:r>
            <a:r>
              <a:rPr lang="en-US" altLang="zh-CN" sz="1600" kern="100" dirty="0" err="1">
                <a:effectLst/>
                <a:latin typeface="宋体" panose="02010600030101010101" pitchFamily="2" charset="-122"/>
                <a:ea typeface="宋体" panose="02010600030101010101" pitchFamily="2" charset="-122"/>
              </a:rPr>
              <a:t>Transcript.println</a:t>
            </a:r>
            <a:r>
              <a:rPr lang="en-US" altLang="zh-CN" sz="1600" kern="100" dirty="0">
                <a:effectLst/>
                <a:latin typeface="宋体" panose="02010600030101010101" pitchFamily="2" charset="-122"/>
                <a:ea typeface="宋体" panose="02010600030101010101" pitchFamily="2" charset="-122"/>
              </a:rPr>
              <a:t>("The area of Rectangle1 is: "+r2.area());</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zh-CN" altLang="zh-CN" sz="1600" kern="100" dirty="0">
                <a:effectLst/>
                <a:latin typeface="Times New Roman" panose="02020603050405020304" pitchFamily="18" charset="0"/>
                <a:ea typeface="宋体" panose="02010600030101010101" pitchFamily="2" charset="-122"/>
              </a:rPr>
              <a:t>虽然通过直接引用对象变量可以改变对象的属性，但是它没有任何意义</a:t>
            </a:r>
            <a:r>
              <a:rPr lang="en-US" altLang="zh-CN" sz="1600" kern="100" dirty="0">
                <a:effectLst/>
                <a:latin typeface="Times New Roman" panose="02020603050405020304" pitchFamily="18" charset="0"/>
                <a:ea typeface="宋体" panose="02010600030101010101" pitchFamily="2" charset="-122"/>
              </a:rPr>
              <a:t>(</a:t>
            </a:r>
            <a:r>
              <a:rPr lang="zh-CN" altLang="zh-CN" sz="1600" kern="100" dirty="0">
                <a:effectLst/>
                <a:latin typeface="Times New Roman" panose="02020603050405020304" pitchFamily="18" charset="0"/>
                <a:ea typeface="宋体" panose="02010600030101010101" pitchFamily="2" charset="-122"/>
              </a:rPr>
              <a:t>比如，我们在例</a:t>
            </a:r>
            <a:r>
              <a:rPr lang="en-US" altLang="zh-CN" sz="1600" kern="100" dirty="0">
                <a:effectLst/>
                <a:latin typeface="Times New Roman" panose="02020603050405020304" pitchFamily="18" charset="0"/>
                <a:ea typeface="宋体" panose="02010600030101010101" pitchFamily="2" charset="-122"/>
              </a:rPr>
              <a:t>3.3</a:t>
            </a:r>
            <a:r>
              <a:rPr lang="zh-CN" altLang="zh-CN" sz="1600" kern="100" dirty="0">
                <a:effectLst/>
                <a:latin typeface="Times New Roman" panose="02020603050405020304" pitchFamily="18" charset="0"/>
                <a:ea typeface="宋体" panose="02010600030101010101" pitchFamily="2" charset="-122"/>
              </a:rPr>
              <a:t>中，使用</a:t>
            </a:r>
            <a:r>
              <a:rPr lang="en-US" altLang="zh-CN" sz="1600" kern="100" dirty="0">
                <a:effectLst/>
                <a:latin typeface="Times New Roman" panose="02020603050405020304" pitchFamily="18" charset="0"/>
                <a:ea typeface="宋体" panose="02010600030101010101" pitchFamily="2" charset="-122"/>
              </a:rPr>
              <a:t>Rectangle</a:t>
            </a:r>
            <a:r>
              <a:rPr lang="zh-CN" altLang="zh-CN" sz="1600" kern="100" dirty="0">
                <a:effectLst/>
                <a:latin typeface="Times New Roman" panose="02020603050405020304" pitchFamily="18" charset="0"/>
                <a:ea typeface="宋体" panose="02010600030101010101" pitchFamily="2" charset="-122"/>
              </a:rPr>
              <a:t>类的构造方法，可以创建不同的矩形，如果设置其高</a:t>
            </a:r>
            <a:r>
              <a:rPr lang="en-US" altLang="zh-CN" sz="1600" kern="100" dirty="0">
                <a:effectLst/>
                <a:latin typeface="Times New Roman" panose="02020603050405020304" pitchFamily="18" charset="0"/>
                <a:ea typeface="宋体" panose="02010600030101010101" pitchFamily="2" charset="-122"/>
              </a:rPr>
              <a:t>height</a:t>
            </a:r>
            <a:r>
              <a:rPr lang="zh-CN" altLang="zh-CN" sz="1600" kern="100" dirty="0">
                <a:effectLst/>
                <a:latin typeface="Times New Roman" panose="02020603050405020304" pitchFamily="18" charset="0"/>
                <a:ea typeface="宋体" panose="02010600030101010101" pitchFamily="2" charset="-122"/>
              </a:rPr>
              <a:t>、宽</a:t>
            </a:r>
            <a:r>
              <a:rPr lang="en-US" altLang="zh-CN" sz="1600" kern="100" dirty="0">
                <a:effectLst/>
                <a:latin typeface="Times New Roman" panose="02020603050405020304" pitchFamily="18" charset="0"/>
                <a:ea typeface="宋体" panose="02010600030101010101" pitchFamily="2" charset="-122"/>
              </a:rPr>
              <a:t>width</a:t>
            </a:r>
            <a:r>
              <a:rPr lang="zh-CN" altLang="zh-CN" sz="1600" kern="100" dirty="0">
                <a:effectLst/>
                <a:latin typeface="Times New Roman" panose="02020603050405020304" pitchFamily="18" charset="0"/>
                <a:ea typeface="宋体" panose="02010600030101010101" pitchFamily="2" charset="-122"/>
              </a:rPr>
              <a:t>是负的，程序并不认为其非法</a:t>
            </a:r>
            <a:r>
              <a:rPr lang="en-US" altLang="zh-CN" sz="1600" kern="100" dirty="0">
                <a:effectLst/>
                <a:latin typeface="Times New Roman" panose="02020603050405020304" pitchFamily="18" charset="0"/>
                <a:ea typeface="宋体" panose="02010600030101010101" pitchFamily="2" charset="-122"/>
              </a:rPr>
              <a:t>)</a:t>
            </a:r>
            <a:r>
              <a:rPr lang="zh-CN" altLang="zh-CN" sz="1600" kern="100" dirty="0">
                <a:effectLst/>
                <a:latin typeface="Times New Roman" panose="02020603050405020304" pitchFamily="18" charset="0"/>
                <a:ea typeface="宋体" panose="02010600030101010101" pitchFamily="2" charset="-122"/>
              </a:rPr>
              <a:t>。所以，较好的做法是：不直接对变量进行操作，而由类提供一些方法，对变量的引用可以通过这些方法来进行，以确保给定变量的数值是有意义的。这样一来，</a:t>
            </a:r>
            <a:r>
              <a:rPr lang="en-US" altLang="zh-CN" sz="1600" kern="100" dirty="0">
                <a:effectLst/>
                <a:latin typeface="Times New Roman" panose="02020603050405020304" pitchFamily="18" charset="0"/>
                <a:ea typeface="宋体" panose="02010600030101010101" pitchFamily="2" charset="-122"/>
              </a:rPr>
              <a:t>Rectangle</a:t>
            </a:r>
            <a:r>
              <a:rPr lang="zh-CN" altLang="zh-CN" sz="1600" kern="100" dirty="0">
                <a:effectLst/>
                <a:latin typeface="Times New Roman" panose="02020603050405020304" pitchFamily="18" charset="0"/>
                <a:ea typeface="宋体" panose="02010600030101010101" pitchFamily="2" charset="-122"/>
              </a:rPr>
              <a:t>类将提供</a:t>
            </a:r>
            <a:r>
              <a:rPr lang="en-US" altLang="zh-CN" sz="1600" kern="100" dirty="0" err="1">
                <a:effectLst/>
                <a:latin typeface="Times New Roman" panose="02020603050405020304" pitchFamily="18" charset="0"/>
                <a:ea typeface="宋体" panose="02010600030101010101" pitchFamily="2" charset="-122"/>
              </a:rPr>
              <a:t>setWidth</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err="1">
                <a:effectLst/>
                <a:latin typeface="Times New Roman" panose="02020603050405020304" pitchFamily="18" charset="0"/>
                <a:ea typeface="宋体" panose="02010600030101010101" pitchFamily="2" charset="-122"/>
              </a:rPr>
              <a:t>setHeight</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err="1">
                <a:effectLst/>
                <a:latin typeface="Times New Roman" panose="02020603050405020304" pitchFamily="18" charset="0"/>
                <a:ea typeface="宋体" panose="02010600030101010101" pitchFamily="2" charset="-122"/>
              </a:rPr>
              <a:t>getWidth</a:t>
            </a:r>
            <a:r>
              <a:rPr lang="zh-CN" altLang="zh-CN" sz="1600" kern="100" dirty="0">
                <a:effectLst/>
                <a:latin typeface="Times New Roman" panose="02020603050405020304" pitchFamily="18" charset="0"/>
                <a:ea typeface="宋体" panose="02010600030101010101" pitchFamily="2" charset="-122"/>
              </a:rPr>
              <a:t>以及</a:t>
            </a:r>
            <a:r>
              <a:rPr lang="en-US" altLang="zh-CN" sz="1600" kern="100" dirty="0" err="1">
                <a:effectLst/>
                <a:latin typeface="Times New Roman" panose="02020603050405020304" pitchFamily="18" charset="0"/>
                <a:ea typeface="宋体" panose="02010600030101010101" pitchFamily="2" charset="-122"/>
              </a:rPr>
              <a:t>getHeight</a:t>
            </a:r>
            <a:r>
              <a:rPr lang="zh-CN" altLang="zh-CN" sz="1600" kern="100" dirty="0">
                <a:effectLst/>
                <a:latin typeface="Times New Roman" panose="02020603050405020304" pitchFamily="18" charset="0"/>
                <a:ea typeface="宋体" panose="02010600030101010101" pitchFamily="2" charset="-122"/>
              </a:rPr>
              <a:t>方法来设置或者获得宽度和高度。设置变量的方法将在调用者试图将</a:t>
            </a:r>
            <a:r>
              <a:rPr lang="en-US" altLang="zh-CN" sz="1600" kern="100" dirty="0">
                <a:effectLst/>
                <a:latin typeface="Times New Roman" panose="02020603050405020304" pitchFamily="18" charset="0"/>
                <a:ea typeface="宋体" panose="02010600030101010101" pitchFamily="2" charset="-122"/>
              </a:rPr>
              <a:t>width</a:t>
            </a:r>
            <a:r>
              <a:rPr lang="zh-CN" altLang="zh-CN" sz="1600" kern="100" dirty="0">
                <a:effectLst/>
                <a:latin typeface="Times New Roman" panose="02020603050405020304" pitchFamily="18" charset="0"/>
                <a:ea typeface="宋体" panose="02010600030101010101" pitchFamily="2" charset="-122"/>
              </a:rPr>
              <a:t>和</a:t>
            </a:r>
            <a:r>
              <a:rPr lang="en-US" altLang="zh-CN" sz="1600" kern="100" dirty="0">
                <a:effectLst/>
                <a:latin typeface="Times New Roman" panose="02020603050405020304" pitchFamily="18" charset="0"/>
                <a:ea typeface="宋体" panose="02010600030101010101" pitchFamily="2" charset="-122"/>
              </a:rPr>
              <a:t>height</a:t>
            </a:r>
            <a:r>
              <a:rPr lang="zh-CN" altLang="zh-CN" sz="1600" kern="100" dirty="0">
                <a:effectLst/>
                <a:latin typeface="Times New Roman" panose="02020603050405020304" pitchFamily="18" charset="0"/>
                <a:ea typeface="宋体" panose="02010600030101010101" pitchFamily="2" charset="-122"/>
              </a:rPr>
              <a:t>设置为负数的时候给出一个错误。这样能够更好地体现数据的封装和隐蔽。例如，加上上述的几个方法后，例</a:t>
            </a:r>
            <a:r>
              <a:rPr lang="en-US" altLang="zh-CN" sz="1600" kern="100" dirty="0">
                <a:effectLst/>
                <a:latin typeface="Times New Roman" panose="02020603050405020304" pitchFamily="18" charset="0"/>
                <a:ea typeface="宋体" panose="02010600030101010101" pitchFamily="2" charset="-122"/>
              </a:rPr>
              <a:t>3.3</a:t>
            </a:r>
            <a:r>
              <a:rPr lang="zh-CN" altLang="zh-CN" sz="1600" kern="100" dirty="0">
                <a:effectLst/>
                <a:latin typeface="Times New Roman" panose="02020603050405020304" pitchFamily="18" charset="0"/>
                <a:ea typeface="宋体" panose="02010600030101010101" pitchFamily="2" charset="-122"/>
              </a:rPr>
              <a:t>变为：</a:t>
            </a:r>
            <a:endParaRPr lang="zh-CN" altLang="zh-CN" sz="16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2" name="文本框 1"/>
          <p:cNvSpPr txBox="1"/>
          <p:nvPr/>
        </p:nvSpPr>
        <p:spPr>
          <a:xfrm>
            <a:off x="804862" y="990600"/>
            <a:ext cx="11048710" cy="5632311"/>
          </a:xfrm>
          <a:prstGeom prst="rect">
            <a:avLst/>
          </a:prstGeom>
          <a:noFill/>
        </p:spPr>
        <p:txBody>
          <a:bodyPr wrap="square" rtlCol="0">
            <a:spAutoFit/>
          </a:bodyPr>
          <a:lstStyle/>
          <a:p>
            <a:pPr algn="just">
              <a:lnSpc>
                <a:spcPct val="150000"/>
              </a:lnSpc>
              <a:spcBef>
                <a:spcPts val="1200"/>
              </a:spcBef>
            </a:pPr>
            <a:r>
              <a:rPr lang="en-US" altLang="zh-CN" sz="1800" kern="100" dirty="0">
                <a:effectLst/>
                <a:latin typeface="黑体" panose="02010609060101010101" pitchFamily="49" charset="-122"/>
                <a:ea typeface="宋体" panose="02010600030101010101" pitchFamily="2" charset="-122"/>
              </a:rPr>
              <a:t>3.1 </a:t>
            </a:r>
            <a:r>
              <a:rPr lang="zh-CN" altLang="zh-CN" sz="1800" kern="100" dirty="0">
                <a:effectLst/>
                <a:latin typeface="Times New Roman" panose="02020603050405020304" pitchFamily="18" charset="0"/>
                <a:ea typeface="黑体" panose="02010609060101010101" pitchFamily="49" charset="-122"/>
              </a:rPr>
              <a:t>面向对象和类</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前面学习了</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的基本程序设计知识，属于结构化的程序开发，但是使用结构化程序设计方法开发不适用于规模较大、比较复杂的系统开发，因为其本质是将功能分解，围绕实现处理功能的过程来构造系统。而在软件开发中用户的需求是随时变化的，为更好地解决软件技术多变性，适应用户的变化需求，产生了面向对象编程技术。</a:t>
            </a:r>
            <a:endParaRPr lang="en-US" altLang="zh-CN" sz="1800" kern="100" dirty="0">
              <a:effectLst/>
              <a:latin typeface="Times New Roman" panose="02020603050405020304" pitchFamily="18" charset="0"/>
              <a:ea typeface="宋体" panose="02010600030101010101" pitchFamily="2" charset="-122"/>
            </a:endParaRPr>
          </a:p>
          <a:p>
            <a:pPr algn="just">
              <a:lnSpc>
                <a:spcPct val="150000"/>
              </a:lnSpc>
            </a:pPr>
            <a:r>
              <a:rPr lang="en-US" altLang="zh-CN" sz="1800" kern="100" dirty="0">
                <a:effectLst/>
                <a:latin typeface="黑体" panose="02010609060101010101" pitchFamily="49" charset="-122"/>
                <a:ea typeface="宋体" panose="02010600030101010101" pitchFamily="2" charset="-122"/>
              </a:rPr>
              <a:t>3.1.1 </a:t>
            </a:r>
            <a:r>
              <a:rPr lang="zh-CN" altLang="zh-CN" sz="1800" kern="100" dirty="0">
                <a:effectLst/>
                <a:latin typeface="Times New Roman" panose="02020603050405020304" pitchFamily="18" charset="0"/>
                <a:ea typeface="黑体" panose="02010609060101010101" pitchFamily="49" charset="-122"/>
              </a:rPr>
              <a:t>面向对象特性</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面向对象是基于面向过程的思想演化而来的，不过面向对象提供了一种更符合人类思考习惯的思想，可以把复杂的事情简单化，让工程师从执行者变成了指挥者。传统的面向过程的编程语言，如</a:t>
            </a:r>
            <a:r>
              <a:rPr lang="en-US" altLang="zh-CN" sz="1800" kern="100" dirty="0">
                <a:effectLst/>
                <a:latin typeface="Times New Roman" panose="02020603050405020304" pitchFamily="18" charset="0"/>
                <a:ea typeface="宋体" panose="02010600030101010101" pitchFamily="2" charset="-122"/>
              </a:rPr>
              <a:t>C</a:t>
            </a:r>
            <a:r>
              <a:rPr lang="zh-CN" altLang="zh-CN" sz="1800" kern="100" dirty="0">
                <a:effectLst/>
                <a:latin typeface="Times New Roman" panose="02020603050405020304" pitchFamily="18" charset="0"/>
                <a:ea typeface="宋体" panose="02010600030101010101" pitchFamily="2" charset="-122"/>
              </a:rPr>
              <a:t>语言、</a:t>
            </a:r>
            <a:r>
              <a:rPr lang="en-US" altLang="zh-CN" sz="1800" kern="100" dirty="0">
                <a:effectLst/>
                <a:latin typeface="Times New Roman" panose="02020603050405020304" pitchFamily="18" charset="0"/>
                <a:ea typeface="宋体" panose="02010600030101010101" pitchFamily="2" charset="-122"/>
              </a:rPr>
              <a:t>Pascal</a:t>
            </a:r>
            <a:r>
              <a:rPr lang="zh-CN" altLang="zh-CN" sz="1800" kern="100" dirty="0">
                <a:effectLst/>
                <a:latin typeface="Times New Roman" panose="02020603050405020304" pitchFamily="18" charset="0"/>
                <a:ea typeface="宋体" panose="02010600030101010101" pitchFamily="2" charset="-122"/>
              </a:rPr>
              <a:t>语言，由于它的设计方式与客观世界之间存在差距，工程师在编写程序时需要提前定义好各项功能，并且明确需要采取的步骤，采用自顶向下、逐步求精的设计方法。在实际开发中，使用面向过程的编程语言开发规模较大、比较复杂的程序时，就会使开发周期变得十分漫长，并且难以适应需求的变化，程序开发完成后维护起来也很困难。</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面向对象遵循“一切都是对象”的设计思想，认为客观世界是由各种对象组成的，任何事物都是对象（</a:t>
            </a:r>
            <a:r>
              <a:rPr lang="en-US" altLang="zh-CN" sz="1800" kern="100" dirty="0">
                <a:effectLst/>
                <a:latin typeface="Times New Roman" panose="02020603050405020304" pitchFamily="18" charset="0"/>
                <a:ea typeface="宋体" panose="02010600030101010101" pitchFamily="2" charset="-122"/>
              </a:rPr>
              <a:t>Object</a:t>
            </a:r>
            <a:r>
              <a:rPr lang="zh-CN" altLang="zh-CN" sz="1800" kern="100" dirty="0">
                <a:effectLst/>
                <a:latin typeface="Times New Roman" panose="02020603050405020304" pitchFamily="18" charset="0"/>
                <a:ea typeface="宋体" panose="02010600030101010101" pitchFamily="2" charset="-122"/>
              </a:rPr>
              <a:t>），比如：学生、教师、教室、凳子、大街上跑的汽车等等。每一个对象都有自己的运动规律和内部状态，都属于某个对象类，是该对象的一个元素。复杂的对象可由相对简单的各种对象以某种方式而构成，不同对象的组合及相互作用就构成了一个完整的系统。面向对象程序设计方法就是把现实世界中对象的状态和操作抽象为程序设计语言中的对象，达到程序和现实世界的统一。</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面向对象编程（</a:t>
            </a:r>
            <a:r>
              <a:rPr lang="en-US" altLang="zh-CN" sz="1800" kern="100" dirty="0">
                <a:effectLst/>
                <a:latin typeface="Times New Roman" panose="02020603050405020304" pitchFamily="18" charset="0"/>
                <a:ea typeface="宋体" panose="02010600030101010101" pitchFamily="2" charset="-122"/>
              </a:rPr>
              <a:t>OOP</a:t>
            </a:r>
            <a:r>
              <a:rPr lang="zh-CN" altLang="zh-CN" sz="1800" kern="100" dirty="0">
                <a:effectLst/>
                <a:latin typeface="Times New Roman" panose="02020603050405020304" pitchFamily="18" charset="0"/>
                <a:ea typeface="宋体" panose="02010600030101010101" pitchFamily="2" charset="-122"/>
              </a:rPr>
              <a:t>）有三大特性：分别是封装、继承和多态。下面对这三大特性进行简要的介绍：</a:t>
            </a:r>
            <a:endParaRPr lang="zh-CN" altLang="zh-CN" sz="1800" kern="100" dirty="0">
              <a:effectLst/>
              <a:latin typeface="Times New Roman" panose="02020603050405020304" pitchFamily="18" charset="0"/>
              <a:ea typeface="宋体" panose="02010600030101010101" pitchFamily="2" charset="-122"/>
            </a:endParaRPr>
          </a:p>
          <a:p>
            <a:pPr indent="266700" algn="just"/>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399332" y="995280"/>
            <a:ext cx="4858490" cy="52900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indent="266700" algn="just"/>
            <a:r>
              <a:rPr lang="en-US" altLang="zh-CN" sz="1100" kern="100" dirty="0">
                <a:solidFill>
                  <a:srgbClr val="000000"/>
                </a:solidFill>
                <a:effectLst/>
                <a:latin typeface="宋体" panose="02010600030101010101" pitchFamily="2" charset="-122"/>
                <a:ea typeface="宋体" panose="02010600030101010101" pitchFamily="2" charset="-122"/>
              </a:rPr>
              <a:t>public class Rectangle {</a:t>
            </a:r>
            <a:endParaRPr lang="zh-CN" altLang="zh-CN" sz="1100" kern="100" dirty="0">
              <a:effectLst/>
              <a:latin typeface="Times New Roman" panose="02020603050405020304" pitchFamily="18" charset="0"/>
              <a:ea typeface="宋体" panose="02010600030101010101" pitchFamily="2" charset="-122"/>
            </a:endParaRPr>
          </a:p>
          <a:p>
            <a:pPr indent="266700" algn="just"/>
            <a:r>
              <a:rPr lang="en-US" altLang="zh-CN" sz="1100" kern="100" dirty="0">
                <a:solidFill>
                  <a:srgbClr val="000000"/>
                </a:solidFill>
                <a:effectLst/>
                <a:latin typeface="宋体" panose="02010600030101010101" pitchFamily="2" charset="-122"/>
                <a:ea typeface="宋体" panose="02010600030101010101" pitchFamily="2" charset="-122"/>
              </a:rPr>
              <a:t>:...</a:t>
            </a:r>
            <a:endParaRPr lang="zh-CN" altLang="zh-CN" sz="1100" kern="100" dirty="0">
              <a:effectLst/>
              <a:latin typeface="Times New Roman" panose="02020603050405020304" pitchFamily="18" charset="0"/>
              <a:ea typeface="宋体" panose="02010600030101010101" pitchFamily="2" charset="-122"/>
            </a:endParaRPr>
          </a:p>
          <a:p>
            <a:pPr indent="266700" algn="just"/>
            <a:r>
              <a:rPr lang="en-US" altLang="zh-CN" sz="1100" kern="100" dirty="0">
                <a:solidFill>
                  <a:srgbClr val="000000"/>
                </a:solidFill>
                <a:effectLst/>
                <a:latin typeface="宋体" panose="02010600030101010101" pitchFamily="2" charset="-122"/>
                <a:ea typeface="宋体" panose="02010600030101010101" pitchFamily="2" charset="-122"/>
              </a:rPr>
              <a:t>public void </a:t>
            </a:r>
            <a:r>
              <a:rPr lang="en-US" altLang="zh-CN" sz="1100" kern="100" dirty="0" err="1">
                <a:solidFill>
                  <a:srgbClr val="000000"/>
                </a:solidFill>
                <a:effectLst/>
                <a:latin typeface="宋体" panose="02010600030101010101" pitchFamily="2" charset="-122"/>
                <a:ea typeface="宋体" panose="02010600030101010101" pitchFamily="2" charset="-122"/>
              </a:rPr>
              <a:t>setWidth</a:t>
            </a:r>
            <a:r>
              <a:rPr lang="en-US" altLang="zh-CN" sz="1100" kern="100" dirty="0">
                <a:solidFill>
                  <a:srgbClr val="000000"/>
                </a:solidFill>
                <a:effectLst/>
                <a:latin typeface="宋体" panose="02010600030101010101" pitchFamily="2" charset="-122"/>
                <a:ea typeface="宋体" panose="02010600030101010101" pitchFamily="2" charset="-122"/>
              </a:rPr>
              <a:t>(int width) {</a:t>
            </a:r>
            <a:endParaRPr lang="zh-CN" altLang="zh-CN" sz="1100" kern="100" dirty="0">
              <a:effectLst/>
              <a:latin typeface="Times New Roman" panose="02020603050405020304" pitchFamily="18" charset="0"/>
              <a:ea typeface="宋体" panose="02010600030101010101" pitchFamily="2" charset="-122"/>
            </a:endParaRPr>
          </a:p>
          <a:p>
            <a:pPr indent="266700" algn="just"/>
            <a:r>
              <a:rPr lang="en-US" altLang="zh-CN" sz="1100" kern="100" dirty="0">
                <a:solidFill>
                  <a:srgbClr val="000000"/>
                </a:solidFill>
                <a:effectLst/>
                <a:latin typeface="宋体" panose="02010600030101010101" pitchFamily="2" charset="-122"/>
                <a:ea typeface="宋体" panose="02010600030101010101" pitchFamily="2" charset="-122"/>
              </a:rPr>
              <a:t>		if (width &lt; 0)</a:t>
            </a:r>
            <a:endParaRPr lang="zh-CN" altLang="zh-CN" sz="1100" kern="100" dirty="0">
              <a:effectLst/>
              <a:latin typeface="Times New Roman" panose="02020603050405020304" pitchFamily="18" charset="0"/>
              <a:ea typeface="宋体" panose="02010600030101010101" pitchFamily="2" charset="-122"/>
            </a:endParaRPr>
          </a:p>
          <a:p>
            <a:pPr indent="266700" algn="just"/>
            <a:r>
              <a:rPr lang="en-US" altLang="zh-CN" sz="1100" kern="100" dirty="0">
                <a:solidFill>
                  <a:srgbClr val="000000"/>
                </a:solidFill>
                <a:effectLst/>
                <a:latin typeface="宋体" panose="02010600030101010101" pitchFamily="2" charset="-122"/>
                <a:ea typeface="宋体" panose="02010600030101010101" pitchFamily="2" charset="-122"/>
              </a:rPr>
              <a:t>	 		</a:t>
            </a:r>
            <a:r>
              <a:rPr lang="en-US" altLang="zh-CN" sz="1100" kern="100" dirty="0" err="1">
                <a:solidFill>
                  <a:srgbClr val="000000"/>
                </a:solidFill>
                <a:effectLst/>
                <a:latin typeface="宋体" panose="02010600030101010101" pitchFamily="2" charset="-122"/>
                <a:ea typeface="宋体" panose="02010600030101010101" pitchFamily="2" charset="-122"/>
              </a:rPr>
              <a:t>System.out.println</a:t>
            </a:r>
            <a:r>
              <a:rPr lang="en-US" altLang="zh-CN" sz="1100" kern="100" dirty="0">
                <a:solidFill>
                  <a:srgbClr val="000000"/>
                </a:solidFill>
                <a:effectLst/>
                <a:latin typeface="宋体" panose="02010600030101010101" pitchFamily="2" charset="-122"/>
                <a:ea typeface="宋体" panose="02010600030101010101" pitchFamily="2" charset="-122"/>
              </a:rPr>
              <a:t>("Illegal number! ");</a:t>
            </a:r>
            <a:endParaRPr lang="zh-CN" altLang="zh-CN" sz="1100" kern="100" dirty="0">
              <a:effectLst/>
              <a:latin typeface="Times New Roman" panose="02020603050405020304" pitchFamily="18" charset="0"/>
              <a:ea typeface="宋体" panose="02010600030101010101" pitchFamily="2" charset="-122"/>
            </a:endParaRPr>
          </a:p>
          <a:p>
            <a:pPr indent="266700" algn="just"/>
            <a:r>
              <a:rPr lang="en-US" altLang="zh-CN" sz="1100" kern="100" dirty="0">
                <a:solidFill>
                  <a:srgbClr val="000000"/>
                </a:solidFill>
                <a:effectLst/>
                <a:latin typeface="宋体" panose="02010600030101010101" pitchFamily="2" charset="-122"/>
                <a:ea typeface="宋体" panose="02010600030101010101" pitchFamily="2" charset="-122"/>
              </a:rPr>
              <a:t>		else</a:t>
            </a:r>
            <a:endParaRPr lang="zh-CN" altLang="zh-CN" sz="1100" kern="100" dirty="0">
              <a:effectLst/>
              <a:latin typeface="Times New Roman" panose="02020603050405020304" pitchFamily="18" charset="0"/>
              <a:ea typeface="宋体" panose="02010600030101010101" pitchFamily="2" charset="-122"/>
            </a:endParaRPr>
          </a:p>
          <a:p>
            <a:pPr indent="266700" algn="just"/>
            <a:r>
              <a:rPr lang="en-US" altLang="zh-CN" sz="1100" kern="100" dirty="0">
                <a:solidFill>
                  <a:srgbClr val="000000"/>
                </a:solidFill>
                <a:effectLst/>
                <a:latin typeface="宋体" panose="02010600030101010101" pitchFamily="2" charset="-122"/>
                <a:ea typeface="宋体" panose="02010600030101010101" pitchFamily="2" charset="-122"/>
              </a:rPr>
              <a:t>	 		</a:t>
            </a:r>
            <a:r>
              <a:rPr lang="en-US" altLang="zh-CN" sz="1100" kern="100" dirty="0" err="1">
                <a:solidFill>
                  <a:srgbClr val="000000"/>
                </a:solidFill>
                <a:effectLst/>
                <a:latin typeface="宋体" panose="02010600030101010101" pitchFamily="2" charset="-122"/>
                <a:ea typeface="宋体" panose="02010600030101010101" pitchFamily="2" charset="-122"/>
              </a:rPr>
              <a:t>this.width</a:t>
            </a:r>
            <a:r>
              <a:rPr lang="en-US" altLang="zh-CN" sz="1100" kern="100" dirty="0">
                <a:solidFill>
                  <a:srgbClr val="000000"/>
                </a:solidFill>
                <a:effectLst/>
                <a:latin typeface="宋体" panose="02010600030101010101" pitchFamily="2" charset="-122"/>
                <a:ea typeface="宋体" panose="02010600030101010101" pitchFamily="2" charset="-122"/>
              </a:rPr>
              <a:t>=width;  </a:t>
            </a:r>
            <a:endParaRPr lang="zh-CN" altLang="zh-CN" sz="1100" kern="100" dirty="0">
              <a:effectLst/>
              <a:latin typeface="Times New Roman" panose="02020603050405020304" pitchFamily="18" charset="0"/>
              <a:ea typeface="宋体" panose="02010600030101010101" pitchFamily="2" charset="-122"/>
            </a:endParaRPr>
          </a:p>
          <a:p>
            <a:pPr indent="266700" algn="just"/>
            <a:r>
              <a:rPr lang="en-US" altLang="zh-CN" sz="1100" kern="100" dirty="0">
                <a:solidFill>
                  <a:srgbClr val="000000"/>
                </a:solidFill>
                <a:effectLst/>
                <a:latin typeface="宋体" panose="02010600030101010101" pitchFamily="2" charset="-122"/>
                <a:ea typeface="宋体" panose="02010600030101010101" pitchFamily="2" charset="-122"/>
              </a:rPr>
              <a:t>}</a:t>
            </a:r>
            <a:endParaRPr lang="zh-CN" altLang="zh-CN" sz="1100" kern="100" dirty="0">
              <a:effectLst/>
              <a:latin typeface="Times New Roman" panose="02020603050405020304" pitchFamily="18" charset="0"/>
              <a:ea typeface="宋体" panose="02010600030101010101" pitchFamily="2" charset="-122"/>
            </a:endParaRPr>
          </a:p>
          <a:p>
            <a:pPr indent="266700" algn="just"/>
            <a:r>
              <a:rPr lang="en-US" altLang="zh-CN" sz="1100" kern="100" dirty="0">
                <a:solidFill>
                  <a:srgbClr val="000000"/>
                </a:solidFill>
                <a:effectLst/>
                <a:latin typeface="宋体" panose="02010600030101010101" pitchFamily="2" charset="-122"/>
                <a:ea typeface="宋体" panose="02010600030101010101" pitchFamily="2" charset="-122"/>
              </a:rPr>
              <a:t>public void </a:t>
            </a:r>
            <a:r>
              <a:rPr lang="en-US" altLang="zh-CN" sz="1100" kern="100" dirty="0" err="1">
                <a:solidFill>
                  <a:srgbClr val="000000"/>
                </a:solidFill>
                <a:effectLst/>
                <a:latin typeface="宋体" panose="02010600030101010101" pitchFamily="2" charset="-122"/>
                <a:ea typeface="宋体" panose="02010600030101010101" pitchFamily="2" charset="-122"/>
              </a:rPr>
              <a:t>setHeight</a:t>
            </a:r>
            <a:r>
              <a:rPr lang="en-US" altLang="zh-CN" sz="1100" kern="100" dirty="0">
                <a:solidFill>
                  <a:srgbClr val="000000"/>
                </a:solidFill>
                <a:effectLst/>
                <a:latin typeface="宋体" panose="02010600030101010101" pitchFamily="2" charset="-122"/>
                <a:ea typeface="宋体" panose="02010600030101010101" pitchFamily="2" charset="-122"/>
              </a:rPr>
              <a:t>(int height) </a:t>
            </a:r>
            <a:endParaRPr lang="zh-CN" altLang="zh-CN" sz="1100" kern="100" dirty="0">
              <a:effectLst/>
              <a:latin typeface="Times New Roman" panose="02020603050405020304" pitchFamily="18" charset="0"/>
              <a:ea typeface="宋体" panose="02010600030101010101" pitchFamily="2" charset="-122"/>
            </a:endParaRPr>
          </a:p>
          <a:p>
            <a:pPr indent="266700" algn="just"/>
            <a:r>
              <a:rPr lang="en-US" altLang="zh-CN" sz="1100" kern="100" dirty="0">
                <a:solidFill>
                  <a:srgbClr val="000000"/>
                </a:solidFill>
                <a:effectLst/>
                <a:latin typeface="宋体" panose="02010600030101010101" pitchFamily="2" charset="-122"/>
                <a:ea typeface="宋体" panose="02010600030101010101" pitchFamily="2" charset="-122"/>
              </a:rPr>
              <a:t>{...}</a:t>
            </a:r>
            <a:endParaRPr lang="zh-CN" altLang="zh-CN" sz="1100" kern="100" dirty="0">
              <a:effectLst/>
              <a:latin typeface="Times New Roman" panose="02020603050405020304" pitchFamily="18" charset="0"/>
              <a:ea typeface="宋体" panose="02010600030101010101" pitchFamily="2" charset="-122"/>
            </a:endParaRPr>
          </a:p>
          <a:p>
            <a:pPr indent="266700" algn="just"/>
            <a:r>
              <a:rPr lang="en-US" altLang="zh-CN" sz="1100" kern="100" dirty="0">
                <a:solidFill>
                  <a:srgbClr val="000000"/>
                </a:solidFill>
                <a:effectLst/>
                <a:latin typeface="宋体" panose="02010600030101010101" pitchFamily="2" charset="-122"/>
                <a:ea typeface="宋体" panose="02010600030101010101" pitchFamily="2" charset="-122"/>
              </a:rPr>
              <a:t>public int </a:t>
            </a:r>
            <a:r>
              <a:rPr lang="en-US" altLang="zh-CN" sz="1100" kern="100" dirty="0" err="1">
                <a:solidFill>
                  <a:srgbClr val="000000"/>
                </a:solidFill>
                <a:effectLst/>
                <a:latin typeface="宋体" panose="02010600030101010101" pitchFamily="2" charset="-122"/>
                <a:ea typeface="宋体" panose="02010600030101010101" pitchFamily="2" charset="-122"/>
              </a:rPr>
              <a:t>getWidth</a:t>
            </a:r>
            <a:r>
              <a:rPr lang="en-US" altLang="zh-CN" sz="1100" kern="100" dirty="0">
                <a:solidFill>
                  <a:srgbClr val="000000"/>
                </a:solidFill>
                <a:effectLst/>
                <a:latin typeface="宋体" panose="02010600030101010101" pitchFamily="2" charset="-122"/>
                <a:ea typeface="宋体" panose="02010600030101010101" pitchFamily="2" charset="-122"/>
              </a:rPr>
              <a:t>() {</a:t>
            </a:r>
            <a:endParaRPr lang="zh-CN" altLang="zh-CN" sz="1100" kern="100" dirty="0">
              <a:effectLst/>
              <a:latin typeface="Times New Roman" panose="02020603050405020304" pitchFamily="18" charset="0"/>
              <a:ea typeface="宋体" panose="02010600030101010101" pitchFamily="2" charset="-122"/>
            </a:endParaRPr>
          </a:p>
          <a:p>
            <a:pPr indent="266700" algn="just"/>
            <a:r>
              <a:rPr lang="en-US" altLang="zh-CN" sz="1100" kern="100" dirty="0">
                <a:solidFill>
                  <a:srgbClr val="000000"/>
                </a:solidFill>
                <a:effectLst/>
                <a:latin typeface="宋体" panose="02010600030101010101" pitchFamily="2" charset="-122"/>
                <a:ea typeface="宋体" panose="02010600030101010101" pitchFamily="2" charset="-122"/>
              </a:rPr>
              <a:t>		return width;  </a:t>
            </a:r>
            <a:endParaRPr lang="zh-CN" altLang="zh-CN" sz="1100" kern="100" dirty="0">
              <a:effectLst/>
              <a:latin typeface="Times New Roman" panose="02020603050405020304" pitchFamily="18" charset="0"/>
              <a:ea typeface="宋体" panose="02010600030101010101" pitchFamily="2" charset="-122"/>
            </a:endParaRPr>
          </a:p>
          <a:p>
            <a:pPr indent="266700" algn="just"/>
            <a:r>
              <a:rPr lang="en-US" altLang="zh-CN" sz="1100" kern="100" dirty="0">
                <a:solidFill>
                  <a:srgbClr val="000000"/>
                </a:solidFill>
                <a:effectLst/>
                <a:latin typeface="宋体" panose="02010600030101010101" pitchFamily="2" charset="-122"/>
                <a:ea typeface="宋体" panose="02010600030101010101" pitchFamily="2" charset="-122"/>
              </a:rPr>
              <a:t>}</a:t>
            </a:r>
            <a:endParaRPr lang="zh-CN" altLang="zh-CN" sz="1100" kern="100" dirty="0">
              <a:effectLst/>
              <a:latin typeface="Times New Roman" panose="02020603050405020304" pitchFamily="18" charset="0"/>
              <a:ea typeface="宋体" panose="02010600030101010101" pitchFamily="2" charset="-122"/>
            </a:endParaRPr>
          </a:p>
          <a:p>
            <a:pPr indent="266700" algn="just"/>
            <a:r>
              <a:rPr lang="en-US" altLang="zh-CN" sz="1100" kern="100" dirty="0">
                <a:solidFill>
                  <a:srgbClr val="000000"/>
                </a:solidFill>
                <a:effectLst/>
                <a:latin typeface="宋体" panose="02010600030101010101" pitchFamily="2" charset="-122"/>
                <a:ea typeface="宋体" panose="02010600030101010101" pitchFamily="2" charset="-122"/>
              </a:rPr>
              <a:t>public int </a:t>
            </a:r>
            <a:r>
              <a:rPr lang="en-US" altLang="zh-CN" sz="1100" kern="100" dirty="0" err="1">
                <a:solidFill>
                  <a:srgbClr val="000000"/>
                </a:solidFill>
                <a:effectLst/>
                <a:latin typeface="宋体" panose="02010600030101010101" pitchFamily="2" charset="-122"/>
                <a:ea typeface="宋体" panose="02010600030101010101" pitchFamily="2" charset="-122"/>
              </a:rPr>
              <a:t>getHeight</a:t>
            </a:r>
            <a:r>
              <a:rPr lang="en-US" altLang="zh-CN" sz="1100" kern="100" dirty="0">
                <a:solidFill>
                  <a:srgbClr val="000000"/>
                </a:solidFill>
                <a:effectLst/>
                <a:latin typeface="宋体" panose="02010600030101010101" pitchFamily="2" charset="-122"/>
                <a:ea typeface="宋体" panose="02010600030101010101" pitchFamily="2" charset="-122"/>
              </a:rPr>
              <a:t>(){</a:t>
            </a:r>
            <a:endParaRPr lang="zh-CN" altLang="zh-CN" sz="1100" kern="100" dirty="0">
              <a:effectLst/>
              <a:latin typeface="Times New Roman" panose="02020603050405020304" pitchFamily="18" charset="0"/>
              <a:ea typeface="宋体" panose="02010600030101010101" pitchFamily="2" charset="-122"/>
            </a:endParaRPr>
          </a:p>
          <a:p>
            <a:pPr indent="266700" algn="just"/>
            <a:r>
              <a:rPr lang="en-US" altLang="zh-CN" sz="1100" kern="100" dirty="0">
                <a:solidFill>
                  <a:srgbClr val="000000"/>
                </a:solidFill>
                <a:effectLst/>
                <a:latin typeface="宋体" panose="02010600030101010101" pitchFamily="2" charset="-122"/>
                <a:ea typeface="宋体" panose="02010600030101010101" pitchFamily="2" charset="-122"/>
              </a:rPr>
              <a:t>		return height;</a:t>
            </a:r>
            <a:endParaRPr lang="zh-CN" altLang="zh-CN" sz="1100" kern="100" dirty="0">
              <a:effectLst/>
              <a:latin typeface="Times New Roman" panose="02020603050405020304" pitchFamily="18" charset="0"/>
              <a:ea typeface="宋体" panose="02010600030101010101" pitchFamily="2" charset="-122"/>
            </a:endParaRPr>
          </a:p>
          <a:p>
            <a:pPr indent="266700" algn="just"/>
            <a:r>
              <a:rPr lang="en-US" altLang="zh-CN" sz="1100" kern="100" dirty="0">
                <a:solidFill>
                  <a:srgbClr val="000000"/>
                </a:solidFill>
                <a:effectLst/>
                <a:latin typeface="宋体" panose="02010600030101010101" pitchFamily="2" charset="-122"/>
                <a:ea typeface="宋体" panose="02010600030101010101" pitchFamily="2" charset="-122"/>
              </a:rPr>
              <a:t>}</a:t>
            </a:r>
            <a:endParaRPr lang="zh-CN" altLang="zh-CN" sz="1100" kern="100" dirty="0">
              <a:effectLst/>
              <a:latin typeface="Times New Roman" panose="02020603050405020304" pitchFamily="18" charset="0"/>
              <a:ea typeface="宋体" panose="02010600030101010101" pitchFamily="2" charset="-122"/>
            </a:endParaRPr>
          </a:p>
        </p:txBody>
      </p:sp>
      <p:sp>
        <p:nvSpPr>
          <p:cNvPr id="4" name="内容占位符 57386"/>
          <p:cNvSpPr txBox="1"/>
          <p:nvPr/>
        </p:nvSpPr>
        <p:spPr>
          <a:xfrm>
            <a:off x="6096000" y="990600"/>
            <a:ext cx="4858490" cy="52900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buNone/>
            </a:pPr>
            <a:r>
              <a:rPr lang="en-US" altLang="zh-CN" sz="1200" kern="100" dirty="0">
                <a:solidFill>
                  <a:srgbClr val="000000"/>
                </a:solidFill>
                <a:effectLst/>
                <a:latin typeface="宋体" panose="02010600030101010101" pitchFamily="2" charset="-122"/>
                <a:ea typeface="宋体" panose="02010600030101010101" pitchFamily="2" charset="-122"/>
              </a:rPr>
              <a:t>public void move(int x, int y) {</a:t>
            </a:r>
            <a:endParaRPr lang="zh-CN" altLang="zh-CN" sz="1200" kern="100" dirty="0">
              <a:effectLst/>
              <a:latin typeface="Times New Roman" panose="02020603050405020304" pitchFamily="18" charset="0"/>
              <a:ea typeface="宋体" panose="02010600030101010101" pitchFamily="2" charset="-122"/>
            </a:endParaRPr>
          </a:p>
          <a:p>
            <a:pPr algn="just">
              <a:buNone/>
            </a:pPr>
            <a:r>
              <a:rPr lang="en-US" altLang="zh-CN" sz="1200" kern="100" dirty="0" err="1">
                <a:solidFill>
                  <a:srgbClr val="000000"/>
                </a:solidFill>
                <a:effectLst/>
                <a:latin typeface="宋体" panose="02010600030101010101" pitchFamily="2" charset="-122"/>
                <a:ea typeface="宋体" panose="02010600030101010101" pitchFamily="2" charset="-122"/>
              </a:rPr>
              <a:t>origin.x</a:t>
            </a:r>
            <a:r>
              <a:rPr lang="en-US" altLang="zh-CN" sz="1200" kern="100" dirty="0">
                <a:solidFill>
                  <a:srgbClr val="000000"/>
                </a:solidFill>
                <a:effectLst/>
                <a:latin typeface="宋体" panose="02010600030101010101" pitchFamily="2" charset="-122"/>
                <a:ea typeface="宋体" panose="02010600030101010101" pitchFamily="2" charset="-122"/>
              </a:rPr>
              <a:t> = x;  </a:t>
            </a:r>
            <a:endParaRPr lang="zh-CN" altLang="zh-CN" sz="1200" kern="100" dirty="0">
              <a:effectLst/>
              <a:latin typeface="Times New Roman" panose="02020603050405020304" pitchFamily="18" charset="0"/>
              <a:ea typeface="宋体" panose="02010600030101010101" pitchFamily="2" charset="-122"/>
            </a:endParaRPr>
          </a:p>
          <a:p>
            <a:pPr algn="just">
              <a:buNone/>
            </a:pPr>
            <a:r>
              <a:rPr lang="en-US" altLang="zh-CN" sz="1200" kern="100" dirty="0" err="1">
                <a:solidFill>
                  <a:srgbClr val="000000"/>
                </a:solidFill>
                <a:effectLst/>
                <a:latin typeface="宋体" panose="02010600030101010101" pitchFamily="2" charset="-122"/>
                <a:ea typeface="宋体" panose="02010600030101010101" pitchFamily="2" charset="-122"/>
              </a:rPr>
              <a:t>origin.y</a:t>
            </a:r>
            <a:r>
              <a:rPr lang="en-US" altLang="zh-CN" sz="1200" kern="100" dirty="0">
                <a:solidFill>
                  <a:srgbClr val="000000"/>
                </a:solidFill>
                <a:effectLst/>
                <a:latin typeface="宋体" panose="02010600030101010101" pitchFamily="2" charset="-122"/>
                <a:ea typeface="宋体" panose="02010600030101010101" pitchFamily="2" charset="-122"/>
              </a:rPr>
              <a:t> = y;  </a:t>
            </a:r>
            <a:endParaRPr lang="zh-CN" altLang="zh-CN" sz="1200" kern="100" dirty="0">
              <a:effectLst/>
              <a:latin typeface="Times New Roman" panose="02020603050405020304" pitchFamily="18" charset="0"/>
              <a:ea typeface="宋体" panose="02010600030101010101" pitchFamily="2" charset="-122"/>
            </a:endParaRPr>
          </a:p>
          <a:p>
            <a:pPr algn="just">
              <a:buNone/>
            </a:pPr>
            <a:r>
              <a:rPr lang="en-US" altLang="zh-CN" sz="1200" kern="100" dirty="0">
                <a:solidFill>
                  <a:srgbClr val="000000"/>
                </a:solidFill>
                <a:effectLst/>
                <a:latin typeface="宋体" panose="02010600030101010101" pitchFamily="2" charset="-122"/>
                <a:ea typeface="宋体" panose="02010600030101010101" pitchFamily="2" charset="-122"/>
              </a:rPr>
              <a:t>}</a:t>
            </a:r>
            <a:endParaRPr lang="zh-CN" altLang="zh-CN" sz="1200" kern="100" dirty="0">
              <a:effectLst/>
              <a:latin typeface="Times New Roman" panose="02020603050405020304" pitchFamily="18" charset="0"/>
              <a:ea typeface="宋体" panose="02010600030101010101" pitchFamily="2" charset="-122"/>
            </a:endParaRPr>
          </a:p>
          <a:p>
            <a:pPr algn="just">
              <a:buNone/>
            </a:pPr>
            <a:r>
              <a:rPr lang="en-US" altLang="zh-CN" sz="1200" kern="100" dirty="0">
                <a:solidFill>
                  <a:srgbClr val="000000"/>
                </a:solidFill>
                <a:effectLst/>
                <a:latin typeface="宋体" panose="02010600030101010101" pitchFamily="2" charset="-122"/>
                <a:ea typeface="宋体" panose="02010600030101010101" pitchFamily="2" charset="-122"/>
              </a:rPr>
              <a:t>public int area() {</a:t>
            </a:r>
            <a:endParaRPr lang="zh-CN" altLang="zh-CN" sz="1200" kern="100" dirty="0">
              <a:effectLst/>
              <a:latin typeface="Times New Roman" panose="02020603050405020304" pitchFamily="18" charset="0"/>
              <a:ea typeface="宋体" panose="02010600030101010101" pitchFamily="2" charset="-122"/>
            </a:endParaRPr>
          </a:p>
          <a:p>
            <a:pPr algn="just">
              <a:buNone/>
            </a:pPr>
            <a:r>
              <a:rPr lang="en-US" altLang="zh-CN" sz="1200" kern="100" dirty="0">
                <a:solidFill>
                  <a:srgbClr val="000000"/>
                </a:solidFill>
                <a:effectLst/>
                <a:latin typeface="宋体" panose="02010600030101010101" pitchFamily="2" charset="-122"/>
                <a:ea typeface="宋体" panose="02010600030101010101" pitchFamily="2" charset="-122"/>
              </a:rPr>
              <a:t>return width * height;</a:t>
            </a:r>
            <a:endParaRPr lang="zh-CN" altLang="zh-CN" sz="1200" kern="100" dirty="0">
              <a:effectLst/>
              <a:latin typeface="Times New Roman" panose="02020603050405020304" pitchFamily="18" charset="0"/>
              <a:ea typeface="宋体" panose="02010600030101010101" pitchFamily="2" charset="-122"/>
            </a:endParaRPr>
          </a:p>
          <a:p>
            <a:pPr algn="just">
              <a:buNone/>
            </a:pPr>
            <a:r>
              <a:rPr lang="en-US" altLang="zh-CN" sz="1200" kern="100" dirty="0">
                <a:solidFill>
                  <a:srgbClr val="000000"/>
                </a:solidFill>
                <a:effectLst/>
                <a:latin typeface="宋体" panose="02010600030101010101" pitchFamily="2" charset="-122"/>
                <a:ea typeface="宋体" panose="02010600030101010101" pitchFamily="2" charset="-122"/>
              </a:rPr>
              <a:t>}</a:t>
            </a:r>
            <a:endParaRPr lang="zh-CN" altLang="zh-CN" sz="1200" kern="100" dirty="0">
              <a:effectLst/>
              <a:latin typeface="Times New Roman" panose="02020603050405020304" pitchFamily="18" charset="0"/>
              <a:ea typeface="宋体" panose="02010600030101010101" pitchFamily="2" charset="-122"/>
            </a:endParaRPr>
          </a:p>
          <a:p>
            <a:pPr algn="just">
              <a:buNone/>
            </a:pPr>
            <a:r>
              <a:rPr lang="en-US" altLang="zh-CN" sz="1200" kern="100" dirty="0">
                <a:solidFill>
                  <a:srgbClr val="000000"/>
                </a:solidFill>
                <a:effectLst/>
                <a:latin typeface="宋体" panose="02010600030101010101" pitchFamily="2" charset="-122"/>
                <a:ea typeface="宋体" panose="02010600030101010101" pitchFamily="2" charset="-122"/>
              </a:rPr>
              <a:t>}</a:t>
            </a:r>
            <a:endParaRPr lang="zh-CN" altLang="zh-CN" sz="12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399332" y="995281"/>
            <a:ext cx="10725736" cy="4567264"/>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ct val="150000"/>
              </a:lnSpc>
              <a:buNone/>
            </a:pPr>
            <a:r>
              <a:rPr lang="en-US" altLang="zh-CN" sz="1400" kern="100" dirty="0">
                <a:effectLst/>
                <a:latin typeface="黑体" panose="02010609060101010101" pitchFamily="49" charset="-122"/>
                <a:ea typeface="宋体" panose="02010600030101010101" pitchFamily="2" charset="-122"/>
              </a:rPr>
              <a:t>3.3.2 this</a:t>
            </a:r>
            <a:r>
              <a:rPr lang="zh-CN" altLang="zh-CN" sz="1400" kern="100" dirty="0">
                <a:effectLst/>
                <a:latin typeface="Times New Roman" panose="02020603050405020304" pitchFamily="18" charset="0"/>
                <a:ea typeface="黑体" panose="02010609060101010101" pitchFamily="49" charset="-122"/>
              </a:rPr>
              <a:t>关键字的使用</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en-US" altLang="zh-CN" sz="1400" kern="100" dirty="0">
                <a:effectLst/>
                <a:latin typeface="宋体" panose="02010600030101010101" pitchFamily="2" charset="-122"/>
                <a:ea typeface="宋体" panose="02010600030101010101" pitchFamily="2" charset="-122"/>
              </a:rPr>
              <a:t>Java</a:t>
            </a:r>
            <a:r>
              <a:rPr lang="zh-CN" altLang="zh-CN" sz="1400" kern="100" dirty="0">
                <a:effectLst/>
                <a:latin typeface="Times New Roman" panose="02020603050405020304" pitchFamily="18" charset="0"/>
                <a:ea typeface="宋体" panose="02010600030101010101" pitchFamily="2" charset="-122"/>
              </a:rPr>
              <a:t>中关键字</a:t>
            </a:r>
            <a:r>
              <a:rPr lang="en-US" altLang="zh-CN" sz="1400" kern="100" dirty="0">
                <a:effectLst/>
                <a:latin typeface="Times New Roman" panose="02020603050405020304" pitchFamily="18" charset="0"/>
                <a:ea typeface="宋体" panose="02010600030101010101" pitchFamily="2" charset="-122"/>
              </a:rPr>
              <a:t>this</a:t>
            </a:r>
            <a:r>
              <a:rPr lang="zh-CN" altLang="zh-CN" sz="1400" kern="100" dirty="0">
                <a:effectLst/>
                <a:latin typeface="Times New Roman" panose="02020603050405020304" pitchFamily="18" charset="0"/>
                <a:ea typeface="宋体" panose="02010600030101010101" pitchFamily="2" charset="-122"/>
              </a:rPr>
              <a:t>表示当前对象。因为实际程序编写过程中，可能会出现局部变量名和成员变量名同名，如例题中有：</a:t>
            </a:r>
            <a:endParaRPr lang="zh-CN" altLang="zh-CN" sz="1400" kern="100" dirty="0">
              <a:effectLst/>
              <a:latin typeface="Times New Roman" panose="02020603050405020304" pitchFamily="18" charset="0"/>
              <a:ea typeface="宋体" panose="02010600030101010101" pitchFamily="2" charset="-122"/>
            </a:endParaRPr>
          </a:p>
          <a:p>
            <a:pPr marL="266700"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swapByAddress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266700"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buNone/>
            </a:pP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swapByAddress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266700"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x</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just">
              <a:buNone/>
            </a:pP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algn="just">
              <a:buNone/>
            </a:pPr>
            <a:r>
              <a:rPr lang="zh-CN" altLang="zh-CN" sz="1400" kern="100" dirty="0">
                <a:effectLst/>
                <a:latin typeface="Times New Roman" panose="02020603050405020304" pitchFamily="18" charset="0"/>
                <a:ea typeface="宋体" panose="02010600030101010101" pitchFamily="2" charset="-122"/>
              </a:rPr>
              <a:t>其中，对象</a:t>
            </a:r>
            <a:r>
              <a:rPr lang="en-US" altLang="zh-CN" sz="1400" kern="100" dirty="0" err="1">
                <a:effectLst/>
                <a:latin typeface="Times New Roman" panose="02020603050405020304" pitchFamily="18" charset="0"/>
                <a:ea typeface="宋体" panose="02010600030101010101" pitchFamily="2" charset="-122"/>
              </a:rPr>
              <a:t>swapByAdress</a:t>
            </a:r>
            <a:r>
              <a:rPr lang="zh-CN" altLang="zh-CN" sz="1400" kern="100" dirty="0">
                <a:effectLst/>
                <a:latin typeface="Times New Roman" panose="02020603050405020304" pitchFamily="18" charset="0"/>
                <a:ea typeface="宋体" panose="02010600030101010101" pitchFamily="2" charset="-122"/>
              </a:rPr>
              <a:t>中定义了两个成员变量</a:t>
            </a:r>
            <a:r>
              <a:rPr lang="en-US" altLang="zh-CN" sz="1400" kern="100" dirty="0">
                <a:effectLst/>
                <a:latin typeface="Times New Roman" panose="02020603050405020304" pitchFamily="18" charset="0"/>
                <a:ea typeface="宋体" panose="02010600030101010101" pitchFamily="2" charset="-122"/>
              </a:rPr>
              <a:t>x</a:t>
            </a:r>
            <a:r>
              <a:rPr lang="zh-CN" altLang="zh-CN" sz="1400" kern="100" dirty="0">
                <a:effectLst/>
                <a:latin typeface="Times New Roman" panose="02020603050405020304" pitchFamily="18" charset="0"/>
                <a:ea typeface="宋体" panose="02010600030101010101" pitchFamily="2" charset="-122"/>
              </a:rPr>
              <a:t>、</a:t>
            </a:r>
            <a:r>
              <a:rPr lang="en-US" altLang="zh-CN" sz="1400" kern="100" dirty="0">
                <a:effectLst/>
                <a:latin typeface="Times New Roman" panose="02020603050405020304" pitchFamily="18" charset="0"/>
                <a:ea typeface="宋体" panose="02010600030101010101" pitchFamily="2" charset="-122"/>
              </a:rPr>
              <a:t>y</a:t>
            </a:r>
            <a:r>
              <a:rPr lang="zh-CN" altLang="zh-CN" sz="1400" kern="100" dirty="0">
                <a:effectLst/>
                <a:latin typeface="Times New Roman" panose="02020603050405020304" pitchFamily="18" charset="0"/>
                <a:ea typeface="宋体" panose="02010600030101010101" pitchFamily="2" charset="-122"/>
              </a:rPr>
              <a:t>，同时方法</a:t>
            </a:r>
            <a:r>
              <a:rPr lang="en-US" altLang="zh-CN" sz="1400" kern="100" dirty="0" err="1">
                <a:effectLst/>
                <a:latin typeface="Times New Roman" panose="02020603050405020304" pitchFamily="18" charset="0"/>
                <a:ea typeface="宋体" panose="02010600030101010101" pitchFamily="2" charset="-122"/>
              </a:rPr>
              <a:t>swapByAddress</a:t>
            </a:r>
            <a:r>
              <a:rPr lang="zh-CN" altLang="zh-CN" sz="1400" kern="100" dirty="0">
                <a:effectLst/>
                <a:latin typeface="Times New Roman" panose="02020603050405020304" pitchFamily="18" charset="0"/>
                <a:ea typeface="宋体" panose="02010600030101010101" pitchFamily="2" charset="-122"/>
              </a:rPr>
              <a:t>中也出现了以</a:t>
            </a:r>
            <a:r>
              <a:rPr lang="en-US" altLang="zh-CN" sz="1400" kern="100" dirty="0">
                <a:effectLst/>
                <a:latin typeface="Times New Roman" panose="02020603050405020304" pitchFamily="18" charset="0"/>
                <a:ea typeface="宋体" panose="02010600030101010101" pitchFamily="2" charset="-122"/>
              </a:rPr>
              <a:t>x</a:t>
            </a:r>
            <a:r>
              <a:rPr lang="zh-CN" altLang="zh-CN" sz="1400" kern="100" dirty="0">
                <a:effectLst/>
                <a:latin typeface="Times New Roman" panose="02020603050405020304" pitchFamily="18" charset="0"/>
                <a:ea typeface="宋体" panose="02010600030101010101" pitchFamily="2" charset="-122"/>
              </a:rPr>
              <a:t>、</a:t>
            </a:r>
            <a:r>
              <a:rPr lang="en-US" altLang="zh-CN" sz="1400" kern="100" dirty="0">
                <a:effectLst/>
                <a:latin typeface="Times New Roman" panose="02020603050405020304" pitchFamily="18" charset="0"/>
                <a:ea typeface="宋体" panose="02010600030101010101" pitchFamily="2" charset="-122"/>
              </a:rPr>
              <a:t>y</a:t>
            </a:r>
            <a:r>
              <a:rPr lang="zh-CN" altLang="zh-CN" sz="1400" kern="100" dirty="0">
                <a:effectLst/>
                <a:latin typeface="Times New Roman" panose="02020603050405020304" pitchFamily="18" charset="0"/>
                <a:ea typeface="宋体" panose="02010600030101010101" pitchFamily="2" charset="-122"/>
              </a:rPr>
              <a:t>命名的局部变量，为了避免由此可能造成的二义性，程序中我们用</a:t>
            </a:r>
            <a:r>
              <a:rPr lang="en-US" altLang="zh-CN" sz="1400" kern="100" dirty="0">
                <a:effectLst/>
                <a:latin typeface="Times New Roman" panose="02020603050405020304" pitchFamily="18" charset="0"/>
                <a:ea typeface="宋体" panose="02010600030101010101" pitchFamily="2" charset="-122"/>
              </a:rPr>
              <a:t>this</a:t>
            </a:r>
            <a:r>
              <a:rPr lang="zh-CN" altLang="zh-CN" sz="1400" kern="100" dirty="0">
                <a:effectLst/>
                <a:latin typeface="Times New Roman" panose="02020603050405020304" pitchFamily="18" charset="0"/>
                <a:ea typeface="宋体" panose="02010600030101010101" pitchFamily="2" charset="-122"/>
              </a:rPr>
              <a:t>关键字作前缀修饰词来指明是当前对象的实例变量。与此类似，用</a:t>
            </a:r>
            <a:r>
              <a:rPr lang="en-US" altLang="zh-CN" sz="1400" kern="100" dirty="0">
                <a:effectLst/>
                <a:latin typeface="Times New Roman" panose="02020603050405020304" pitchFamily="18" charset="0"/>
                <a:ea typeface="宋体" panose="02010600030101010101" pitchFamily="2" charset="-122"/>
              </a:rPr>
              <a:t>this</a:t>
            </a:r>
            <a:r>
              <a:rPr lang="zh-CN" altLang="zh-CN" sz="1400" kern="100" dirty="0">
                <a:effectLst/>
                <a:latin typeface="Times New Roman" panose="02020603050405020304" pitchFamily="18" charset="0"/>
                <a:ea typeface="宋体" panose="02010600030101010101" pitchFamily="2" charset="-122"/>
              </a:rPr>
              <a:t>关键字同样可以调用当前对象的某个方法。</a:t>
            </a:r>
            <a:endParaRPr lang="zh-CN" altLang="zh-CN" sz="14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399332" y="995280"/>
            <a:ext cx="11411518" cy="5367419"/>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ct val="150000"/>
              </a:lnSpc>
              <a:buNone/>
            </a:pPr>
            <a:r>
              <a:rPr lang="en-US" altLang="zh-CN" sz="1600" kern="100" dirty="0">
                <a:effectLst/>
                <a:latin typeface="黑体" panose="02010609060101010101" pitchFamily="49" charset="-122"/>
                <a:ea typeface="宋体" panose="02010600030101010101" pitchFamily="2" charset="-122"/>
              </a:rPr>
              <a:t>3.3.3 static</a:t>
            </a:r>
            <a:r>
              <a:rPr lang="zh-CN" altLang="zh-CN" sz="1600" kern="100" dirty="0">
                <a:effectLst/>
                <a:latin typeface="Times New Roman" panose="02020603050405020304" pitchFamily="18" charset="0"/>
                <a:ea typeface="黑体" panose="02010609060101010101" pitchFamily="49" charset="-122"/>
              </a:rPr>
              <a:t>关键字的使用</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zh-CN" altLang="zh-CN" sz="1600" kern="0" dirty="0">
                <a:effectLst/>
                <a:latin typeface="Times New Roman" panose="02020603050405020304" pitchFamily="18" charset="0"/>
                <a:ea typeface="宋体" panose="02010600030101010101" pitchFamily="2" charset="-122"/>
              </a:rPr>
              <a:t>在程序中使用</a:t>
            </a:r>
            <a:r>
              <a:rPr lang="en-US" altLang="zh-CN" sz="1600" kern="0" dirty="0">
                <a:effectLst/>
                <a:latin typeface="Times New Roman" panose="02020603050405020304" pitchFamily="18" charset="0"/>
                <a:ea typeface="宋体" panose="02010600030101010101" pitchFamily="2" charset="-122"/>
              </a:rPr>
              <a:t>static</a:t>
            </a:r>
            <a:r>
              <a:rPr lang="zh-CN" altLang="zh-CN" sz="1600" kern="0" dirty="0">
                <a:effectLst/>
                <a:latin typeface="Times New Roman" panose="02020603050405020304" pitchFamily="18" charset="0"/>
                <a:ea typeface="宋体" panose="02010600030101010101" pitchFamily="2" charset="-122"/>
              </a:rPr>
              <a:t>声明的属性为全局属性，使用</a:t>
            </a:r>
            <a:r>
              <a:rPr lang="en-US" altLang="zh-CN" sz="1600" kern="0" dirty="0">
                <a:effectLst/>
                <a:latin typeface="Times New Roman" panose="02020603050405020304" pitchFamily="18" charset="0"/>
                <a:ea typeface="宋体" panose="02010600030101010101" pitchFamily="2" charset="-122"/>
              </a:rPr>
              <a:t>static</a:t>
            </a:r>
            <a:r>
              <a:rPr lang="zh-CN" altLang="zh-CN" sz="1600" kern="0" dirty="0">
                <a:effectLst/>
                <a:latin typeface="Times New Roman" panose="02020603050405020304" pitchFamily="18" charset="0"/>
                <a:ea typeface="宋体" panose="02010600030101010101" pitchFamily="2" charset="-122"/>
              </a:rPr>
              <a:t>声明的方法为类方法，实例如例</a:t>
            </a:r>
            <a:r>
              <a:rPr lang="en-US" altLang="zh-CN" sz="1600" kern="0" dirty="0">
                <a:effectLst/>
                <a:latin typeface="Times New Roman" panose="02020603050405020304" pitchFamily="18" charset="0"/>
                <a:ea typeface="宋体" panose="02010600030101010101" pitchFamily="2" charset="-122"/>
              </a:rPr>
              <a:t>2.10</a:t>
            </a:r>
            <a:r>
              <a:rPr lang="zh-CN" altLang="zh-CN" sz="1600" kern="0" dirty="0">
                <a:effectLst/>
                <a:latin typeface="Times New Roman" panose="02020603050405020304" pitchFamily="18" charset="0"/>
                <a:ea typeface="宋体" panose="02010600030101010101" pitchFamily="2" charset="-122"/>
              </a:rPr>
              <a:t>和</a:t>
            </a:r>
            <a:r>
              <a:rPr lang="en-US" altLang="zh-CN" sz="1600" kern="0" dirty="0">
                <a:effectLst/>
                <a:latin typeface="Times New Roman" panose="02020603050405020304" pitchFamily="18" charset="0"/>
                <a:ea typeface="宋体" panose="02010600030101010101" pitchFamily="2" charset="-122"/>
              </a:rPr>
              <a:t>2.11</a:t>
            </a:r>
            <a:r>
              <a:rPr lang="zh-CN" altLang="zh-CN" sz="1600" kern="0" dirty="0">
                <a:effectLst/>
                <a:latin typeface="Times New Roman" panose="02020603050405020304" pitchFamily="18" charset="0"/>
                <a:ea typeface="宋体" panose="02010600030101010101" pitchFamily="2" charset="-122"/>
              </a:rPr>
              <a:t>所示。</a:t>
            </a:r>
            <a:endParaRPr lang="zh-CN" altLang="zh-CN" sz="1600" kern="100" dirty="0">
              <a:effectLst/>
              <a:latin typeface="Times New Roman" panose="02020603050405020304" pitchFamily="18" charset="0"/>
              <a:ea typeface="宋体" panose="02010600030101010101" pitchFamily="2" charset="-122"/>
            </a:endParaRPr>
          </a:p>
          <a:p>
            <a:pPr algn="just">
              <a:buNone/>
            </a:pPr>
            <a:r>
              <a:rPr lang="en-US" altLang="zh-CN" sz="1600" kern="0" dirty="0">
                <a:effectLst/>
                <a:latin typeface="Times New Roman" panose="02020603050405020304" pitchFamily="18" charset="0"/>
                <a:ea typeface="宋体" panose="02010600030101010101" pitchFamily="2" charset="-122"/>
              </a:rPr>
              <a:t>[</a:t>
            </a:r>
            <a:r>
              <a:rPr lang="zh-CN" altLang="zh-CN" sz="1600" kern="0" dirty="0">
                <a:effectLst/>
                <a:latin typeface="Times New Roman" panose="02020603050405020304" pitchFamily="18" charset="0"/>
                <a:ea typeface="宋体" panose="02010600030101010101" pitchFamily="2" charset="-122"/>
              </a:rPr>
              <a:t>例</a:t>
            </a:r>
            <a:r>
              <a:rPr lang="en-US" altLang="zh-CN" sz="1600" kern="0" dirty="0">
                <a:effectLst/>
                <a:latin typeface="Times New Roman" panose="02020603050405020304" pitchFamily="18" charset="0"/>
                <a:ea typeface="宋体" panose="02010600030101010101" pitchFamily="2" charset="-122"/>
              </a:rPr>
              <a:t>2.10]static </a:t>
            </a:r>
            <a:r>
              <a:rPr lang="zh-CN" altLang="zh-CN" sz="1600" kern="0" dirty="0">
                <a:effectLst/>
                <a:latin typeface="Times New Roman" panose="02020603050405020304" pitchFamily="18" charset="0"/>
                <a:ea typeface="宋体" panose="02010600030101010101" pitchFamily="2" charset="-122"/>
              </a:rPr>
              <a:t>声明全局属性。</a:t>
            </a:r>
            <a:endParaRPr lang="zh-CN" altLang="zh-CN" sz="1600" kern="100" dirty="0">
              <a:effectLst/>
              <a:latin typeface="Times New Roman" panose="02020603050405020304" pitchFamily="18" charset="0"/>
              <a:ea typeface="宋体" panose="02010600030101010101" pitchFamily="2" charset="-122"/>
            </a:endParaRPr>
          </a:p>
          <a:p>
            <a:pPr marL="400050"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Person</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类</a:t>
            </a:r>
            <a:endParaRPr lang="zh-CN" altLang="zh-CN" sz="1200" kern="100" dirty="0">
              <a:effectLst/>
              <a:latin typeface="Times New Roman" panose="02020603050405020304" pitchFamily="18" charset="0"/>
              <a:ea typeface="宋体" panose="02010600030101010101" pitchFamily="2" charset="-122"/>
            </a:endParaRPr>
          </a:p>
          <a:p>
            <a:pPr marL="40005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name</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属性，暂时不封装</a:t>
            </a:r>
            <a:endParaRPr lang="zh-CN" altLang="zh-CN" sz="1200" kern="100" dirty="0">
              <a:effectLst/>
              <a:latin typeface="Times New Roman" panose="02020603050405020304" pitchFamily="18" charset="0"/>
              <a:ea typeface="宋体" panose="02010600030101010101" pitchFamily="2" charset="-122"/>
            </a:endParaRPr>
          </a:p>
          <a:p>
            <a:pPr marL="40005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age</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属性，暂时不封装</a:t>
            </a:r>
            <a:endParaRPr lang="zh-CN" altLang="zh-CN" sz="1200" kern="100" dirty="0">
              <a:effectLst/>
              <a:latin typeface="Times New Roman" panose="02020603050405020304" pitchFamily="18" charset="0"/>
              <a:ea typeface="宋体" panose="02010600030101010101" pitchFamily="2" charset="-122"/>
            </a:endParaRPr>
          </a:p>
          <a:p>
            <a:pPr marL="40005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2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country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城</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定义城市属性，有默认值，</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static</a:t>
            </a:r>
            <a:endParaRPr lang="zh-CN" altLang="zh-CN" sz="1200" kern="100" dirty="0">
              <a:effectLst/>
              <a:latin typeface="Times New Roman" panose="02020603050405020304" pitchFamily="18" charset="0"/>
              <a:ea typeface="宋体" panose="02010600030101010101" pitchFamily="2" charset="-122"/>
            </a:endParaRPr>
          </a:p>
          <a:p>
            <a:pPr marL="40005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u="sng"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40005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40005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40005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40005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info(){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得到信息</a:t>
            </a:r>
            <a:endParaRPr lang="zh-CN" altLang="zh-CN" sz="1200" kern="100" dirty="0">
              <a:effectLst/>
              <a:latin typeface="Times New Roman" panose="02020603050405020304" pitchFamily="18" charset="0"/>
              <a:ea typeface="宋体" panose="02010600030101010101" pitchFamily="2" charset="-122"/>
            </a:endParaRPr>
          </a:p>
          <a:p>
            <a:pPr marL="40005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姓名</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，年龄</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，城市</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country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40005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40005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399332" y="995280"/>
            <a:ext cx="6306252" cy="5367419"/>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marL="400050" algn="l">
              <a:buNone/>
            </a:pP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StaticDemo01{</a:t>
            </a:r>
            <a:endParaRPr lang="zh-CN" altLang="zh-CN" sz="1100" kern="100" dirty="0">
              <a:effectLst/>
              <a:latin typeface="Times New Roman" panose="02020603050405020304" pitchFamily="18" charset="0"/>
              <a:ea typeface="宋体" panose="02010600030101010101" pitchFamily="2" charset="-122"/>
            </a:endParaRPr>
          </a:p>
          <a:p>
            <a:pPr marL="400050"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1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100" kern="100" dirty="0">
              <a:effectLst/>
              <a:latin typeface="Times New Roman" panose="02020603050405020304" pitchFamily="18" charset="0"/>
              <a:ea typeface="宋体" panose="02010600030101010101" pitchFamily="2" charset="-122"/>
            </a:endParaRPr>
          </a:p>
          <a:p>
            <a:pPr marL="400050"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张三</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,30) ;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实例化对象</a:t>
            </a:r>
            <a:endParaRPr lang="zh-CN" altLang="zh-CN" sz="1100" kern="100" dirty="0">
              <a:effectLst/>
              <a:latin typeface="Times New Roman" panose="02020603050405020304" pitchFamily="18" charset="0"/>
              <a:ea typeface="宋体" panose="02010600030101010101" pitchFamily="2" charset="-122"/>
            </a:endParaRPr>
          </a:p>
          <a:p>
            <a:pPr marL="400050"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李四</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,31) ;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实例化对象</a:t>
            </a:r>
            <a:endParaRPr lang="zh-CN" altLang="zh-CN" sz="1100" kern="100" dirty="0">
              <a:effectLst/>
              <a:latin typeface="Times New Roman" panose="02020603050405020304" pitchFamily="18" charset="0"/>
              <a:ea typeface="宋体" panose="02010600030101010101" pitchFamily="2" charset="-122"/>
            </a:endParaRPr>
          </a:p>
          <a:p>
            <a:pPr marL="400050"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p3</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王五</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,32) ;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实例化对象</a:t>
            </a:r>
            <a:endParaRPr lang="zh-CN" altLang="zh-CN" sz="1100" kern="100" dirty="0">
              <a:effectLst/>
              <a:latin typeface="Times New Roman" panose="02020603050405020304" pitchFamily="18" charset="0"/>
              <a:ea typeface="宋体" panose="02010600030101010101" pitchFamily="2" charset="-122"/>
            </a:endParaRPr>
          </a:p>
          <a:p>
            <a:pPr marL="400050"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.info() ;</a:t>
            </a:r>
            <a:endParaRPr lang="zh-CN" altLang="zh-CN" sz="1100" kern="100" dirty="0">
              <a:effectLst/>
              <a:latin typeface="Times New Roman" panose="02020603050405020304" pitchFamily="18" charset="0"/>
              <a:ea typeface="宋体" panose="02010600030101010101" pitchFamily="2" charset="-122"/>
            </a:endParaRPr>
          </a:p>
          <a:p>
            <a:pPr marL="400050"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.info() ;</a:t>
            </a:r>
            <a:endParaRPr lang="zh-CN" altLang="zh-CN" sz="1100" kern="100" dirty="0">
              <a:effectLst/>
              <a:latin typeface="Times New Roman" panose="02020603050405020304" pitchFamily="18" charset="0"/>
              <a:ea typeface="宋体" panose="02010600030101010101" pitchFamily="2" charset="-122"/>
            </a:endParaRPr>
          </a:p>
          <a:p>
            <a:pPr marL="400050"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p3</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.info() ;</a:t>
            </a:r>
            <a:endParaRPr lang="zh-CN" altLang="zh-CN" sz="1100" kern="100" dirty="0">
              <a:effectLst/>
              <a:latin typeface="Times New Roman" panose="02020603050405020304" pitchFamily="18" charset="0"/>
              <a:ea typeface="宋体" panose="02010600030101010101" pitchFamily="2" charset="-122"/>
            </a:endParaRPr>
          </a:p>
          <a:p>
            <a:pPr marL="400050"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1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1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100" kern="100" dirty="0">
              <a:effectLst/>
              <a:latin typeface="Times New Roman" panose="02020603050405020304" pitchFamily="18" charset="0"/>
              <a:ea typeface="宋体" panose="02010600030101010101" pitchFamily="2" charset="-122"/>
            </a:endParaRPr>
          </a:p>
          <a:p>
            <a:pPr marL="400050"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i="1" u="sng"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country</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"B</a:t>
            </a:r>
            <a:r>
              <a:rPr lang="zh-CN"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城</a:t>
            </a:r>
            <a:r>
              <a:rPr lang="en-US" altLang="zh-CN" sz="11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由对象修改</a:t>
            </a:r>
            <a:r>
              <a:rPr lang="en-US"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static</a:t>
            </a:r>
            <a:r>
              <a:rPr lang="zh-CN" altLang="zh-CN" sz="11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属性</a:t>
            </a:r>
            <a:endParaRPr lang="zh-CN" altLang="zh-CN" sz="1100" kern="100" dirty="0">
              <a:effectLst/>
              <a:latin typeface="Times New Roman" panose="02020603050405020304" pitchFamily="18" charset="0"/>
              <a:ea typeface="宋体" panose="02010600030101010101" pitchFamily="2" charset="-122"/>
            </a:endParaRPr>
          </a:p>
          <a:p>
            <a:pPr marL="400050"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.info() ;</a:t>
            </a:r>
            <a:endParaRPr lang="zh-CN" altLang="zh-CN" sz="1100" kern="100" dirty="0">
              <a:effectLst/>
              <a:latin typeface="Times New Roman" panose="02020603050405020304" pitchFamily="18" charset="0"/>
              <a:ea typeface="宋体" panose="02010600030101010101" pitchFamily="2" charset="-122"/>
            </a:endParaRPr>
          </a:p>
          <a:p>
            <a:pPr marL="400050"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.info() ;</a:t>
            </a:r>
            <a:endParaRPr lang="zh-CN" altLang="zh-CN" sz="1100" kern="100" dirty="0">
              <a:effectLst/>
              <a:latin typeface="Times New Roman" panose="02020603050405020304" pitchFamily="18" charset="0"/>
              <a:ea typeface="宋体" panose="02010600030101010101" pitchFamily="2" charset="-122"/>
            </a:endParaRPr>
          </a:p>
          <a:p>
            <a:pPr marL="400050"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1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p3</a:t>
            </a: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.info() ;</a:t>
            </a:r>
            <a:endParaRPr lang="zh-CN" altLang="zh-CN" sz="1100" kern="100" dirty="0">
              <a:effectLst/>
              <a:latin typeface="Times New Roman" panose="02020603050405020304" pitchFamily="18" charset="0"/>
              <a:ea typeface="宋体" panose="02010600030101010101" pitchFamily="2" charset="-122"/>
            </a:endParaRPr>
          </a:p>
          <a:p>
            <a:pPr marL="400050" algn="l">
              <a:buNone/>
            </a:pPr>
            <a:r>
              <a:rPr lang="en-US" altLang="zh-CN" sz="11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100" kern="100" dirty="0">
              <a:effectLst/>
              <a:latin typeface="Times New Roman" panose="02020603050405020304" pitchFamily="18" charset="0"/>
              <a:ea typeface="宋体" panose="02010600030101010101" pitchFamily="2" charset="-122"/>
            </a:endParaRPr>
          </a:p>
        </p:txBody>
      </p:sp>
      <p:sp>
        <p:nvSpPr>
          <p:cNvPr id="2" name="文本框 1"/>
          <p:cNvSpPr txBox="1"/>
          <p:nvPr/>
        </p:nvSpPr>
        <p:spPr>
          <a:xfrm>
            <a:off x="6414990" y="3809990"/>
            <a:ext cx="5239480" cy="2308324"/>
          </a:xfrm>
          <a:prstGeom prst="rect">
            <a:avLst/>
          </a:prstGeom>
          <a:noFill/>
        </p:spPr>
        <p:txBody>
          <a:bodyPr wrap="square" rtlCol="0">
            <a:spAutoFit/>
          </a:bodyPr>
          <a:lstStyle/>
          <a:p>
            <a:pPr marL="400050"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6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Times New Roman" panose="02020603050405020304" pitchFamily="18" charset="0"/>
              <a:ea typeface="宋体" panose="02010600030101010101" pitchFamily="2" charset="-122"/>
            </a:endParaRPr>
          </a:p>
          <a:p>
            <a:pPr marL="400050"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Person.</a:t>
            </a:r>
            <a:r>
              <a:rPr lang="en-US" altLang="zh-CN" sz="1600"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country</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"C</a:t>
            </a:r>
            <a:r>
              <a:rPr lang="zh-CN"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城</a:t>
            </a:r>
            <a:r>
              <a:rPr lang="en-US" altLang="zh-CN" sz="16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由类修改</a:t>
            </a:r>
            <a:r>
              <a:rPr lang="en-US"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static</a:t>
            </a:r>
            <a:r>
              <a:rPr lang="zh-CN" altLang="zh-CN" sz="16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属性</a:t>
            </a:r>
            <a:endParaRPr lang="zh-CN" altLang="zh-CN" sz="1600" kern="100" dirty="0">
              <a:effectLst/>
              <a:latin typeface="Times New Roman" panose="02020603050405020304" pitchFamily="18" charset="0"/>
              <a:ea typeface="宋体" panose="02010600030101010101" pitchFamily="2" charset="-122"/>
            </a:endParaRPr>
          </a:p>
          <a:p>
            <a:pPr marL="400050"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.info() ;</a:t>
            </a:r>
            <a:endParaRPr lang="zh-CN" altLang="zh-CN" sz="1600" kern="100" dirty="0">
              <a:effectLst/>
              <a:latin typeface="Times New Roman" panose="02020603050405020304" pitchFamily="18" charset="0"/>
              <a:ea typeface="宋体" panose="02010600030101010101" pitchFamily="2" charset="-122"/>
            </a:endParaRPr>
          </a:p>
          <a:p>
            <a:pPr marL="400050"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.info() ;</a:t>
            </a:r>
            <a:endParaRPr lang="zh-CN" altLang="zh-CN" sz="1600" kern="100" dirty="0">
              <a:effectLst/>
              <a:latin typeface="Times New Roman" panose="02020603050405020304" pitchFamily="18" charset="0"/>
              <a:ea typeface="宋体" panose="02010600030101010101" pitchFamily="2" charset="-122"/>
            </a:endParaRPr>
          </a:p>
          <a:p>
            <a:pPr marL="400050"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6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p3</a:t>
            </a: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.info() ;</a:t>
            </a:r>
            <a:endParaRPr lang="zh-CN" altLang="zh-CN" sz="1600" kern="100" dirty="0">
              <a:effectLst/>
              <a:latin typeface="Times New Roman" panose="02020603050405020304" pitchFamily="18" charset="0"/>
              <a:ea typeface="宋体" panose="02010600030101010101" pitchFamily="2" charset="-122"/>
            </a:endParaRPr>
          </a:p>
          <a:p>
            <a:pPr marL="400050" algn="l">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Times New Roman" panose="02020603050405020304" pitchFamily="18" charset="0"/>
              <a:ea typeface="宋体" panose="02010600030101010101" pitchFamily="2" charset="-122"/>
            </a:endParaRPr>
          </a:p>
          <a:p>
            <a:pPr marL="19050" algn="just">
              <a:buNone/>
            </a:pPr>
            <a:r>
              <a:rPr lang="en-US" altLang="zh-CN" sz="16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en-US" sz="1600" dirty="0"/>
          </a:p>
        </p:txBody>
      </p:sp>
    </p:spTree>
  </p:cSld>
  <p:clrMapOvr>
    <a:masterClrMapping/>
  </p:clrMapOvr>
  <p:transition spd="slow"/>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399332" y="995281"/>
            <a:ext cx="11487716" cy="2738512"/>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buNone/>
            </a:pPr>
            <a:r>
              <a:rPr lang="zh-CN" altLang="zh-CN" sz="1800" kern="0">
                <a:effectLst/>
                <a:latin typeface="Times New Roman" panose="02020603050405020304" pitchFamily="18" charset="0"/>
                <a:ea typeface="宋体" panose="02010600030101010101" pitchFamily="2" charset="-122"/>
              </a:rPr>
              <a:t>运行结果如图</a:t>
            </a:r>
            <a:r>
              <a:rPr lang="en-US" altLang="zh-CN" sz="1800" kern="0">
                <a:effectLst/>
                <a:latin typeface="Times New Roman" panose="02020603050405020304" pitchFamily="18" charset="0"/>
                <a:ea typeface="宋体" panose="02010600030101010101" pitchFamily="2" charset="-122"/>
              </a:rPr>
              <a:t>3-7</a:t>
            </a:r>
            <a:r>
              <a:rPr lang="zh-CN" altLang="zh-CN" sz="1800" kern="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pic>
        <p:nvPicPr>
          <p:cNvPr id="5" name="图片 4" descr="7H5@JJM`Q]K%U{~SP@A{I4O"/>
          <p:cNvPicPr/>
          <p:nvPr/>
        </p:nvPicPr>
        <p:blipFill>
          <a:blip r:embed="rId1"/>
          <a:stretch>
            <a:fillRect/>
          </a:stretch>
        </p:blipFill>
        <p:spPr>
          <a:xfrm>
            <a:off x="2590892" y="1676446"/>
            <a:ext cx="6781622" cy="1585595"/>
          </a:xfrm>
          <a:prstGeom prst="rect">
            <a:avLst/>
          </a:prstGeom>
          <a:noFill/>
          <a:ln>
            <a:noFill/>
          </a:ln>
        </p:spPr>
      </p:pic>
      <p:sp>
        <p:nvSpPr>
          <p:cNvPr id="7" name="文本框 6"/>
          <p:cNvSpPr txBox="1"/>
          <p:nvPr/>
        </p:nvSpPr>
        <p:spPr>
          <a:xfrm>
            <a:off x="3810060" y="3311237"/>
            <a:ext cx="3657584" cy="307777"/>
          </a:xfrm>
          <a:prstGeom prst="rect">
            <a:avLst/>
          </a:prstGeom>
          <a:noFill/>
        </p:spPr>
        <p:txBody>
          <a:bodyPr wrap="square">
            <a:spAutoFit/>
          </a:bodyPr>
          <a:lstStyle/>
          <a:p>
            <a:pPr algn="ctr"/>
            <a:r>
              <a:rPr lang="zh-CN" altLang="zh-CN" sz="1400" kern="100" dirty="0">
                <a:effectLst/>
                <a:latin typeface="Times New Roman" panose="02020603050405020304" pitchFamily="18" charset="0"/>
                <a:ea typeface="宋体" panose="02010600030101010101" pitchFamily="2" charset="-122"/>
              </a:rPr>
              <a:t>图</a:t>
            </a:r>
            <a:r>
              <a:rPr lang="en-US" altLang="zh-CN" sz="1400" kern="100" dirty="0">
                <a:effectLst/>
                <a:latin typeface="Times New Roman" panose="02020603050405020304" pitchFamily="18" charset="0"/>
                <a:ea typeface="宋体" panose="02010600030101010101" pitchFamily="2" charset="-122"/>
              </a:rPr>
              <a:t>3-7</a:t>
            </a:r>
            <a:r>
              <a:rPr lang="zh-CN" altLang="zh-CN" sz="1400" kern="100" dirty="0">
                <a:effectLst/>
                <a:latin typeface="Times New Roman" panose="02020603050405020304" pitchFamily="18" charset="0"/>
                <a:ea typeface="宋体" panose="02010600030101010101" pitchFamily="2" charset="-122"/>
              </a:rPr>
              <a:t>运行结果图</a:t>
            </a:r>
            <a:endParaRPr lang="zh-CN" altLang="zh-CN" sz="1400" kern="100" dirty="0">
              <a:effectLst/>
              <a:latin typeface="Times New Roman" panose="02020603050405020304" pitchFamily="18" charset="0"/>
              <a:ea typeface="宋体" panose="02010600030101010101" pitchFamily="2" charset="-122"/>
            </a:endParaRPr>
          </a:p>
        </p:txBody>
      </p:sp>
      <p:sp>
        <p:nvSpPr>
          <p:cNvPr id="4" name="文本框 3"/>
          <p:cNvSpPr txBox="1"/>
          <p:nvPr/>
        </p:nvSpPr>
        <p:spPr>
          <a:xfrm>
            <a:off x="345333" y="3623655"/>
            <a:ext cx="11050993" cy="2677656"/>
          </a:xfrm>
          <a:prstGeom prst="rect">
            <a:avLst/>
          </a:prstGeom>
          <a:noFill/>
        </p:spPr>
        <p:txBody>
          <a:bodyPr wrap="square" rtlCol="0">
            <a:spAutoFit/>
          </a:bodyPr>
          <a:lstStyle/>
          <a:p>
            <a:pPr indent="381000" algn="just"/>
            <a:r>
              <a:rPr lang="en-US" altLang="zh-CN" sz="1400" kern="0" dirty="0">
                <a:effectLst/>
                <a:latin typeface="Times New Roman" panose="02020603050405020304" pitchFamily="18" charset="0"/>
                <a:ea typeface="宋体" panose="02010600030101010101" pitchFamily="2" charset="-122"/>
              </a:rPr>
              <a:t>[</a:t>
            </a:r>
            <a:r>
              <a:rPr lang="zh-CN" altLang="zh-CN" sz="1400" kern="0" dirty="0">
                <a:effectLst/>
                <a:latin typeface="Times New Roman" panose="02020603050405020304" pitchFamily="18" charset="0"/>
                <a:ea typeface="宋体" panose="02010600030101010101" pitchFamily="2" charset="-122"/>
              </a:rPr>
              <a:t>例</a:t>
            </a:r>
            <a:r>
              <a:rPr lang="en-US" altLang="zh-CN" sz="1400" kern="0" dirty="0">
                <a:effectLst/>
                <a:latin typeface="Times New Roman" panose="02020603050405020304" pitchFamily="18" charset="0"/>
                <a:ea typeface="宋体" panose="02010600030101010101" pitchFamily="2" charset="-122"/>
              </a:rPr>
              <a:t>2.11]static</a:t>
            </a:r>
            <a:r>
              <a:rPr lang="zh-CN" altLang="zh-CN" sz="1400" kern="0" dirty="0">
                <a:effectLst/>
                <a:latin typeface="Times New Roman" panose="02020603050405020304" pitchFamily="18" charset="0"/>
                <a:ea typeface="宋体" panose="02010600030101010101" pitchFamily="2" charset="-122"/>
              </a:rPr>
              <a:t>声明类方法</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Person1 {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Person</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类</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name</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属性</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age</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属性</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4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country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城</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static</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的</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country</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属性</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setCountry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定义</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static</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方法，设置属性值</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country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修改</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static</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属性值</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getCountry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获取属性值</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country</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40005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399332" y="995281"/>
            <a:ext cx="11487716" cy="2677656"/>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marL="400050" algn="l">
              <a:buNone/>
            </a:pP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Person1(String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构造方法</a:t>
            </a:r>
            <a:endParaRPr lang="zh-CN" altLang="zh-CN" sz="1200" kern="100" dirty="0">
              <a:effectLst/>
              <a:latin typeface="Times New Roman" panose="02020603050405020304" pitchFamily="18" charset="0"/>
              <a:ea typeface="宋体" panose="02010600030101010101" pitchFamily="2" charset="-122"/>
            </a:endParaRPr>
          </a:p>
          <a:p>
            <a:pPr marL="40005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40005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40005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40005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info(){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获取信息</a:t>
            </a:r>
            <a:endParaRPr lang="zh-CN" altLang="zh-CN" sz="1200" kern="100" dirty="0">
              <a:effectLst/>
              <a:latin typeface="Times New Roman" panose="02020603050405020304" pitchFamily="18" charset="0"/>
              <a:ea typeface="宋体" panose="02010600030101010101" pitchFamily="2" charset="-122"/>
            </a:endParaRPr>
          </a:p>
          <a:p>
            <a:pPr marL="40005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姓名：</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，年龄：</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，城市：</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i="1"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country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40005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266700" algn="l">
              <a:buNone/>
            </a:pP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p:txBody>
      </p:sp>
      <p:sp>
        <p:nvSpPr>
          <p:cNvPr id="4" name="文本框 3"/>
          <p:cNvSpPr txBox="1"/>
          <p:nvPr/>
        </p:nvSpPr>
        <p:spPr>
          <a:xfrm>
            <a:off x="291205" y="3672937"/>
            <a:ext cx="11050993" cy="2862322"/>
          </a:xfrm>
          <a:prstGeom prst="rect">
            <a:avLst/>
          </a:prstGeom>
          <a:noFill/>
        </p:spPr>
        <p:txBody>
          <a:bodyPr wrap="square" rtlCol="0">
            <a:spAutoFit/>
          </a:bodyPr>
          <a:lstStyle/>
          <a:p>
            <a:pPr marL="400050" algn="l"/>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StaticDemo02{</a:t>
            </a:r>
            <a:endParaRPr lang="zh-CN" altLang="zh-CN" sz="12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2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Person1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Person1(</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张三</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,30) ;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实例化对象</a:t>
            </a:r>
            <a:endParaRPr lang="zh-CN" altLang="zh-CN" sz="12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Person1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Person1(</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李四</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,31) ;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实例化对象</a:t>
            </a:r>
            <a:endParaRPr lang="zh-CN" altLang="zh-CN" sz="12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Person1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p3</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Person1(</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王五</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,32) ;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实例化对象</a:t>
            </a:r>
            <a:endParaRPr lang="zh-CN" altLang="zh-CN" sz="12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.info() ;</a:t>
            </a:r>
            <a:endParaRPr lang="zh-CN" altLang="zh-CN" sz="12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.info() ;</a:t>
            </a:r>
            <a:endParaRPr lang="zh-CN" altLang="zh-CN" sz="12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p3</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.info() ;</a:t>
            </a:r>
            <a:endParaRPr lang="zh-CN" altLang="zh-CN" sz="12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Person1.</a:t>
            </a:r>
            <a:r>
              <a:rPr lang="en-US" altLang="zh-CN" sz="1200" i="1"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setCountry</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"B</a:t>
            </a:r>
            <a:r>
              <a:rPr lang="zh-CN"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城</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 </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调用静态方法修改</a:t>
            </a:r>
            <a:r>
              <a:rPr lang="en-US"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static</a:t>
            </a:r>
            <a:r>
              <a:rPr lang="zh-CN" altLang="zh-CN" sz="12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属性的内容</a:t>
            </a:r>
            <a:endParaRPr lang="zh-CN" altLang="zh-CN" sz="12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2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2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2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p1</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.info() ;</a:t>
            </a:r>
            <a:endParaRPr lang="zh-CN" altLang="zh-CN" sz="12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p2</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.info() ;</a:t>
            </a:r>
            <a:endParaRPr lang="zh-CN" altLang="zh-CN" sz="12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p3</a:t>
            </a:r>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.info() ;</a:t>
            </a:r>
            <a:endParaRPr lang="zh-CN" altLang="zh-CN" sz="1200" kern="100" dirty="0">
              <a:effectLst/>
              <a:latin typeface="Times New Roman" panose="02020603050405020304" pitchFamily="18" charset="0"/>
              <a:ea typeface="宋体" panose="02010600030101010101" pitchFamily="2" charset="-122"/>
            </a:endParaRPr>
          </a:p>
          <a:p>
            <a:pPr marL="400050" algn="l"/>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200" kern="100" dirty="0">
              <a:effectLst/>
              <a:latin typeface="Times New Roman" panose="02020603050405020304" pitchFamily="18" charset="0"/>
              <a:ea typeface="宋体" panose="02010600030101010101" pitchFamily="2" charset="-122"/>
            </a:endParaRPr>
          </a:p>
          <a:p>
            <a:pPr marL="400050" indent="381000" algn="just"/>
            <a:r>
              <a:rPr lang="en-US" altLang="zh-CN" sz="12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200" kern="0" dirty="0">
                <a:effectLst/>
                <a:latin typeface="Times New Roman" panose="02020603050405020304" pitchFamily="18" charset="0"/>
                <a:ea typeface="宋体" panose="02010600030101010101" pitchFamily="2" charset="-122"/>
              </a:rPr>
              <a:t> </a:t>
            </a:r>
            <a:endParaRPr lang="zh-CN" altLang="zh-CN" sz="12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8" name="内容占位符 57386"/>
          <p:cNvSpPr txBox="1"/>
          <p:nvPr/>
        </p:nvSpPr>
        <p:spPr>
          <a:xfrm>
            <a:off x="399332" y="995281"/>
            <a:ext cx="11487716" cy="2677656"/>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buNone/>
            </a:pPr>
            <a:r>
              <a:rPr lang="zh-CN" altLang="zh-CN" sz="1600" b="0" kern="0" dirty="0">
                <a:effectLst/>
                <a:latin typeface="Times New Roman" panose="02020603050405020304" pitchFamily="18" charset="0"/>
                <a:ea typeface="宋体" panose="02010600030101010101" pitchFamily="2" charset="-122"/>
              </a:rPr>
              <a:t>运行结果如图3-8所示：</a:t>
            </a:r>
            <a:endParaRPr lang="zh-CN" altLang="zh-CN" sz="1600" b="0" kern="100" dirty="0">
              <a:effectLst/>
              <a:latin typeface="Times New Roman" panose="02020603050405020304" pitchFamily="18" charset="0"/>
              <a:ea typeface="宋体" panose="02010600030101010101" pitchFamily="2" charset="-122"/>
            </a:endParaRPr>
          </a:p>
        </p:txBody>
      </p:sp>
      <p:pic>
        <p:nvPicPr>
          <p:cNvPr id="5" name="图片 4" descr="M`G46@405DE_BOT4KVC76CX"/>
          <p:cNvPicPr/>
          <p:nvPr/>
        </p:nvPicPr>
        <p:blipFill>
          <a:blip r:embed="rId1"/>
          <a:stretch>
            <a:fillRect/>
          </a:stretch>
        </p:blipFill>
        <p:spPr>
          <a:xfrm>
            <a:off x="2362298" y="1600248"/>
            <a:ext cx="5395595" cy="998220"/>
          </a:xfrm>
          <a:prstGeom prst="rect">
            <a:avLst/>
          </a:prstGeom>
          <a:noFill/>
          <a:ln>
            <a:noFill/>
          </a:ln>
        </p:spPr>
      </p:pic>
      <p:sp>
        <p:nvSpPr>
          <p:cNvPr id="7" name="文本框 6"/>
          <p:cNvSpPr txBox="1"/>
          <p:nvPr/>
        </p:nvSpPr>
        <p:spPr>
          <a:xfrm>
            <a:off x="3961544" y="2858703"/>
            <a:ext cx="1981228" cy="276999"/>
          </a:xfrm>
          <a:prstGeom prst="rect">
            <a:avLst/>
          </a:prstGeom>
          <a:noFill/>
        </p:spPr>
        <p:txBody>
          <a:bodyPr wrap="square">
            <a:spAutoFit/>
          </a:bodyPr>
          <a:lstStyle/>
          <a:p>
            <a:pPr algn="ctr"/>
            <a:r>
              <a:rPr lang="zh-CN" altLang="zh-CN" sz="1200" kern="100" dirty="0">
                <a:effectLst/>
                <a:latin typeface="Times New Roman" panose="02020603050405020304" pitchFamily="18" charset="0"/>
                <a:ea typeface="宋体" panose="02010600030101010101" pitchFamily="2" charset="-122"/>
              </a:rPr>
              <a:t>图</a:t>
            </a:r>
            <a:r>
              <a:rPr lang="en-US" altLang="zh-CN" sz="1200" kern="100" dirty="0">
                <a:effectLst/>
                <a:latin typeface="Times New Roman" panose="02020603050405020304" pitchFamily="18" charset="0"/>
                <a:ea typeface="宋体" panose="02010600030101010101" pitchFamily="2" charset="-122"/>
              </a:rPr>
              <a:t>3-8</a:t>
            </a:r>
            <a:r>
              <a:rPr lang="zh-CN" altLang="zh-CN" sz="1200" kern="100" dirty="0">
                <a:effectLst/>
                <a:latin typeface="Times New Roman" panose="02020603050405020304" pitchFamily="18" charset="0"/>
                <a:ea typeface="宋体" panose="02010600030101010101" pitchFamily="2" charset="-122"/>
              </a:rPr>
              <a:t>运行结果图</a:t>
            </a:r>
            <a:endParaRPr lang="zh-CN" altLang="zh-CN" sz="1200" kern="100" dirty="0">
              <a:effectLst/>
              <a:latin typeface="Times New Roman" panose="02020603050405020304" pitchFamily="18" charset="0"/>
              <a:ea typeface="宋体" panose="02010600030101010101" pitchFamily="2" charset="-122"/>
            </a:endParaRPr>
          </a:p>
        </p:txBody>
      </p:sp>
      <p:sp>
        <p:nvSpPr>
          <p:cNvPr id="9" name="文本框 8"/>
          <p:cNvSpPr txBox="1"/>
          <p:nvPr/>
        </p:nvSpPr>
        <p:spPr>
          <a:xfrm>
            <a:off x="493713" y="3618389"/>
            <a:ext cx="10896314" cy="646331"/>
          </a:xfrm>
          <a:prstGeom prst="rect">
            <a:avLst/>
          </a:prstGeom>
          <a:noFill/>
        </p:spPr>
        <p:txBody>
          <a:bodyPr wrap="square">
            <a:spAutoFit/>
          </a:bodyPr>
          <a:lstStyle/>
          <a:p>
            <a:pPr indent="266700" algn="just"/>
            <a:r>
              <a:rPr lang="zh-CN" altLang="zh-CN" sz="1800" kern="0" dirty="0">
                <a:effectLst/>
                <a:latin typeface="Times New Roman" panose="02020603050405020304" pitchFamily="18" charset="0"/>
                <a:ea typeface="宋体" panose="02010600030101010101" pitchFamily="2" charset="-122"/>
              </a:rPr>
              <a:t>最后要注意，非</a:t>
            </a:r>
            <a:r>
              <a:rPr lang="en-US" altLang="zh-CN" sz="1800" kern="0" dirty="0">
                <a:effectLst/>
                <a:latin typeface="Times New Roman" panose="02020603050405020304" pitchFamily="18" charset="0"/>
                <a:ea typeface="宋体" panose="02010600030101010101" pitchFamily="2" charset="-122"/>
              </a:rPr>
              <a:t>static</a:t>
            </a:r>
            <a:r>
              <a:rPr lang="zh-CN" altLang="zh-CN" sz="1800" kern="0" dirty="0">
                <a:effectLst/>
                <a:latin typeface="Times New Roman" panose="02020603050405020304" pitchFamily="18" charset="0"/>
                <a:ea typeface="宋体" panose="02010600030101010101" pitchFamily="2" charset="-122"/>
              </a:rPr>
              <a:t>声明的方法可以调用</a:t>
            </a:r>
            <a:r>
              <a:rPr lang="en-US" altLang="zh-CN" sz="1800" kern="0" dirty="0">
                <a:effectLst/>
                <a:latin typeface="Times New Roman" panose="02020603050405020304" pitchFamily="18" charset="0"/>
                <a:ea typeface="宋体" panose="02010600030101010101" pitchFamily="2" charset="-122"/>
              </a:rPr>
              <a:t>static</a:t>
            </a:r>
            <a:r>
              <a:rPr lang="zh-CN" altLang="zh-CN" sz="1800" kern="0" dirty="0">
                <a:effectLst/>
                <a:latin typeface="Times New Roman" panose="02020603050405020304" pitchFamily="18" charset="0"/>
                <a:ea typeface="宋体" panose="02010600030101010101" pitchFamily="2" charset="-122"/>
              </a:rPr>
              <a:t>声明的属性和方法，但是</a:t>
            </a:r>
            <a:r>
              <a:rPr lang="en-US" altLang="zh-CN" sz="1800" kern="0" dirty="0">
                <a:effectLst/>
                <a:latin typeface="Times New Roman" panose="02020603050405020304" pitchFamily="18" charset="0"/>
                <a:ea typeface="宋体" panose="02010600030101010101" pitchFamily="2" charset="-122"/>
              </a:rPr>
              <a:t>static</a:t>
            </a:r>
            <a:r>
              <a:rPr lang="zh-CN" altLang="zh-CN" sz="1800" kern="0" dirty="0">
                <a:effectLst/>
                <a:latin typeface="Times New Roman" panose="02020603050405020304" pitchFamily="18" charset="0"/>
                <a:ea typeface="宋体" panose="02010600030101010101" pitchFamily="2" charset="-122"/>
              </a:rPr>
              <a:t>声的方法中不能调用非</a:t>
            </a:r>
            <a:r>
              <a:rPr lang="en-US" altLang="zh-CN" sz="1800" kern="0" dirty="0">
                <a:effectLst/>
                <a:latin typeface="Times New Roman" panose="02020603050405020304" pitchFamily="18" charset="0"/>
                <a:ea typeface="宋体" panose="02010600030101010101" pitchFamily="2" charset="-122"/>
              </a:rPr>
              <a:t>static</a:t>
            </a:r>
            <a:r>
              <a:rPr lang="zh-CN" altLang="zh-CN" sz="1800" kern="0" dirty="0">
                <a:effectLst/>
                <a:latin typeface="Times New Roman" panose="02020603050405020304" pitchFamily="18" charset="0"/>
                <a:ea typeface="宋体" panose="02010600030101010101" pitchFamily="2" charset="-122"/>
              </a:rPr>
              <a:t>类型声明的属性或者方法。</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sym typeface="Arial" panose="020B0604020202020204" pitchFamily="34" charset="0"/>
              </a:rPr>
              <a:t>任务实施</a:t>
            </a:r>
            <a:endParaRPr lang="zh-CN" altLang="en-US" dirty="0">
              <a:sym typeface="Arial" panose="020B0604020202020204" pitchFamily="34" charset="0"/>
            </a:endParaRPr>
          </a:p>
        </p:txBody>
      </p:sp>
      <p:sp>
        <p:nvSpPr>
          <p:cNvPr id="8" name="内容占位符 57386"/>
          <p:cNvSpPr txBox="1"/>
          <p:nvPr/>
        </p:nvSpPr>
        <p:spPr>
          <a:xfrm>
            <a:off x="399332" y="885634"/>
            <a:ext cx="11487716" cy="2677656"/>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marL="0">
              <a:buNone/>
            </a:pPr>
            <a:r>
              <a:rPr lang="en-US" altLang="zh-CN" sz="1800" kern="0" dirty="0">
                <a:effectLst/>
                <a:latin typeface="Times New Roman" panose="02020603050405020304" pitchFamily="18" charset="0"/>
                <a:ea typeface="宋体" panose="02010600030101010101" pitchFamily="2" charset="-122"/>
                <a:cs typeface="宋体" panose="02010600030101010101" pitchFamily="2" charset="-122"/>
              </a:rPr>
              <a:t>1</a:t>
            </a:r>
            <a:r>
              <a:rPr lang="zh-CN" altLang="en-US" sz="1800" kern="0" dirty="0">
                <a:effectLst/>
                <a:latin typeface="Times New Roman" panose="02020603050405020304" pitchFamily="18" charset="0"/>
                <a:ea typeface="宋体" panose="02010600030101010101" pitchFamily="2" charset="-122"/>
                <a:cs typeface="宋体" panose="02010600030101010101" pitchFamily="2" charset="-122"/>
              </a:rPr>
              <a:t>、</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Teacher类中的属性</a:t>
            </a:r>
            <a:endParaRPr lang="zh-CN" altLang="zh-CN" sz="1800" kern="100" dirty="0">
              <a:effectLst/>
              <a:latin typeface="Times New Roman" panose="02020603050405020304" pitchFamily="18" charset="0"/>
              <a:ea typeface="宋体" panose="02010600030101010101" pitchFamily="2" charset="-122"/>
            </a:endParaRPr>
          </a:p>
          <a:p>
            <a:pPr algn="l">
              <a:buNone/>
            </a:pP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成员变量：</a:t>
            </a:r>
            <a:r>
              <a:rPr lang="en-US" altLang="zh-CN" sz="1800" kern="0" dirty="0">
                <a:effectLst/>
                <a:latin typeface="Times New Roman" panose="02020603050405020304" pitchFamily="18" charset="0"/>
                <a:ea typeface="宋体" panose="02010600030101010101" pitchFamily="2" charset="-122"/>
                <a:cs typeface="宋体" panose="02010600030101010101" pitchFamily="2" charset="-122"/>
              </a:rPr>
              <a:t>name</a:t>
            </a:r>
            <a:r>
              <a:rPr lang="zh-CN" altLang="zh-CN" sz="1800" kern="0" dirty="0">
                <a:effectLst/>
                <a:latin typeface="Times New Roman" panose="02020603050405020304" pitchFamily="18" charset="0"/>
                <a:ea typeface="宋体" panose="02010600030101010101" pitchFamily="2" charset="-122"/>
                <a:cs typeface="宋体" panose="02010600030101010101" pitchFamily="2" charset="-122"/>
              </a:rPr>
              <a:t>，</a:t>
            </a:r>
            <a:r>
              <a:rPr lang="en-US" altLang="zh-CN" sz="1800" kern="0" dirty="0">
                <a:effectLst/>
                <a:latin typeface="Times New Roman" panose="02020603050405020304" pitchFamily="18" charset="0"/>
                <a:ea typeface="宋体" panose="02010600030101010101" pitchFamily="2" charset="-122"/>
                <a:cs typeface="宋体" panose="02010600030101010101" pitchFamily="2" charset="-122"/>
              </a:rPr>
              <a:t>age</a:t>
            </a:r>
            <a:endParaRPr lang="en-US" altLang="zh-CN" sz="1800" kern="0" dirty="0">
              <a:effectLst/>
              <a:latin typeface="Times New Roman" panose="02020603050405020304" pitchFamily="18" charset="0"/>
              <a:ea typeface="宋体" panose="02010600030101010101" pitchFamily="2" charset="-122"/>
              <a:cs typeface="宋体" panose="02010600030101010101" pitchFamily="2" charset="-122"/>
            </a:endParaRPr>
          </a:p>
          <a:p>
            <a:pPr algn="ctr">
              <a:buNone/>
            </a:pPr>
            <a:r>
              <a:rPr lang="zh-CN" altLang="zh-CN" sz="1800" kern="100" dirty="0">
                <a:effectLst/>
                <a:latin typeface="Times New Roman" panose="02020603050405020304" pitchFamily="18" charset="0"/>
                <a:ea typeface="宋体" panose="02010600030101010101" pitchFamily="2" charset="-122"/>
              </a:rPr>
              <a:t>表</a:t>
            </a:r>
            <a:r>
              <a:rPr lang="en-US" altLang="zh-CN" sz="1800" kern="100" dirty="0">
                <a:effectLst/>
                <a:latin typeface="Times New Roman" panose="02020603050405020304" pitchFamily="18" charset="0"/>
                <a:ea typeface="宋体" panose="02010600030101010101" pitchFamily="2" charset="-122"/>
              </a:rPr>
              <a:t>3-6  Teacher</a:t>
            </a:r>
            <a:r>
              <a:rPr lang="zh-CN" altLang="zh-CN" sz="1800" kern="100" dirty="0">
                <a:effectLst/>
                <a:latin typeface="Times New Roman" panose="02020603050405020304" pitchFamily="18" charset="0"/>
                <a:ea typeface="宋体" panose="02010600030101010101" pitchFamily="2" charset="-122"/>
              </a:rPr>
              <a:t>类中的属性</a:t>
            </a: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4" name="表格 3"/>
          <p:cNvGraphicFramePr>
            <a:graphicFrameLocks noGrp="1"/>
          </p:cNvGraphicFramePr>
          <p:nvPr/>
        </p:nvGraphicFramePr>
        <p:xfrm>
          <a:off x="3390265" y="2362228"/>
          <a:ext cx="5411470" cy="618808"/>
        </p:xfrm>
        <a:graphic>
          <a:graphicData uri="http://schemas.openxmlformats.org/drawingml/2006/table">
            <a:tbl>
              <a:tblPr firstRow="1" firstCol="1" bandRow="1"/>
              <a:tblGrid>
                <a:gridCol w="1394460"/>
                <a:gridCol w="1218565"/>
                <a:gridCol w="1057910"/>
                <a:gridCol w="1740535"/>
              </a:tblGrid>
              <a:tr h="213995">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序号</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属性</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类型</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名称</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21920">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1</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姓名</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String</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name</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23520">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2</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dirty="0">
                          <a:effectLst/>
                          <a:latin typeface="Times New Roman" panose="02020603050405020304" pitchFamily="18" charset="0"/>
                          <a:ea typeface="宋体" panose="02010600030101010101" pitchFamily="2" charset="-122"/>
                        </a:rPr>
                        <a:t>年龄</a:t>
                      </a:r>
                      <a:endParaRPr lang="zh-CN" sz="105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int</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dirty="0">
                          <a:effectLst/>
                          <a:latin typeface="Times New Roman" panose="02020603050405020304" pitchFamily="18" charset="0"/>
                          <a:ea typeface="宋体" panose="02010600030101010101" pitchFamily="2" charset="-122"/>
                        </a:rPr>
                        <a:t>age</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12" name="文本框 11"/>
          <p:cNvSpPr txBox="1"/>
          <p:nvPr/>
        </p:nvSpPr>
        <p:spPr>
          <a:xfrm>
            <a:off x="571645" y="3088843"/>
            <a:ext cx="11048710" cy="680314"/>
          </a:xfrm>
          <a:prstGeom prst="rect">
            <a:avLst/>
          </a:prstGeom>
          <a:noFill/>
        </p:spPr>
        <p:txBody>
          <a:bodyPr wrap="square">
            <a:spAutoFit/>
          </a:bodyPr>
          <a:lstStyle/>
          <a:p>
            <a:pPr lvl="0" algn="l"/>
            <a:r>
              <a:rPr lang="en-US" altLang="zh-CN" b="1" kern="0" dirty="0">
                <a:solidFill>
                  <a:srgbClr val="000000"/>
                </a:solidFill>
                <a:latin typeface="Times New Roman" panose="02020603050405020304" pitchFamily="18" charset="0"/>
                <a:ea typeface="宋体" panose="02010600030101010101" pitchFamily="2" charset="-122"/>
              </a:rPr>
              <a:t>2</a:t>
            </a:r>
            <a:r>
              <a:rPr lang="zh-CN" altLang="en-US" b="1" kern="0" dirty="0">
                <a:solidFill>
                  <a:srgbClr val="000000"/>
                </a:solidFill>
                <a:latin typeface="Times New Roman" panose="02020603050405020304" pitchFamily="18" charset="0"/>
                <a:ea typeface="宋体" panose="02010600030101010101" pitchFamily="2" charset="-122"/>
              </a:rPr>
              <a:t>、</a:t>
            </a:r>
            <a:r>
              <a:rPr lang="zh-CN" altLang="zh-CN" b="1" kern="0" dirty="0">
                <a:solidFill>
                  <a:srgbClr val="000000"/>
                </a:solidFill>
                <a:latin typeface="Times New Roman" panose="02020603050405020304" pitchFamily="18" charset="0"/>
                <a:ea typeface="宋体" panose="02010600030101010101" pitchFamily="2" charset="-122"/>
              </a:rPr>
              <a:t>Teacher类中的方法</a:t>
            </a:r>
            <a:endParaRPr lang="zh-CN" altLang="zh-CN" b="1" kern="0" dirty="0">
              <a:solidFill>
                <a:srgbClr val="000000"/>
              </a:solidFill>
              <a:latin typeface="Times New Roman" panose="02020603050405020304" pitchFamily="18" charset="0"/>
              <a:ea typeface="宋体" panose="02010600030101010101" pitchFamily="2" charset="-122"/>
            </a:endParaRPr>
          </a:p>
          <a:p>
            <a:pPr marL="266700" algn="ctr">
              <a:lnSpc>
                <a:spcPct val="125000"/>
              </a:lnSpc>
            </a:pPr>
            <a:r>
              <a:rPr lang="en-US" altLang="zh-CN" b="1" kern="0" dirty="0">
                <a:solidFill>
                  <a:srgbClr val="000000"/>
                </a:solidFill>
                <a:latin typeface="Times New Roman" panose="02020603050405020304" pitchFamily="18" charset="0"/>
                <a:ea typeface="宋体" panose="02010600030101010101" pitchFamily="2" charset="-122"/>
              </a:rPr>
              <a:t> </a:t>
            </a:r>
            <a:r>
              <a:rPr lang="zh-CN" altLang="zh-CN" b="1" kern="0" dirty="0">
                <a:solidFill>
                  <a:srgbClr val="000000"/>
                </a:solidFill>
                <a:latin typeface="Times New Roman" panose="02020603050405020304" pitchFamily="18" charset="0"/>
                <a:ea typeface="宋体" panose="02010600030101010101" pitchFamily="2" charset="-122"/>
              </a:rPr>
              <a:t>表</a:t>
            </a:r>
            <a:r>
              <a:rPr lang="en-US" altLang="zh-CN" b="1" kern="0" dirty="0">
                <a:solidFill>
                  <a:srgbClr val="000000"/>
                </a:solidFill>
                <a:latin typeface="Times New Roman" panose="02020603050405020304" pitchFamily="18" charset="0"/>
                <a:ea typeface="宋体" panose="02010600030101010101" pitchFamily="2" charset="-122"/>
              </a:rPr>
              <a:t>3-7 Teacher</a:t>
            </a:r>
            <a:r>
              <a:rPr lang="zh-CN" altLang="zh-CN" b="1" kern="0" dirty="0">
                <a:solidFill>
                  <a:srgbClr val="000000"/>
                </a:solidFill>
                <a:latin typeface="Times New Roman" panose="02020603050405020304" pitchFamily="18" charset="0"/>
                <a:ea typeface="宋体" panose="02010600030101010101" pitchFamily="2" charset="-122"/>
              </a:rPr>
              <a:t>类中的方法</a:t>
            </a:r>
            <a:endParaRPr lang="zh-CN" altLang="zh-CN" b="1" kern="0" dirty="0">
              <a:solidFill>
                <a:srgbClr val="000000"/>
              </a:solidFill>
              <a:latin typeface="Times New Roman" panose="02020603050405020304" pitchFamily="18" charset="0"/>
              <a:ea typeface="宋体" panose="02010600030101010101" pitchFamily="2" charset="-122"/>
            </a:endParaRPr>
          </a:p>
        </p:txBody>
      </p:sp>
      <p:graphicFrame>
        <p:nvGraphicFramePr>
          <p:cNvPr id="13" name="表格 12"/>
          <p:cNvGraphicFramePr>
            <a:graphicFrameLocks noGrp="1"/>
          </p:cNvGraphicFramePr>
          <p:nvPr/>
        </p:nvGraphicFramePr>
        <p:xfrm>
          <a:off x="1752715" y="3744148"/>
          <a:ext cx="7049019" cy="2618553"/>
        </p:xfrm>
        <a:graphic>
          <a:graphicData uri="http://schemas.openxmlformats.org/drawingml/2006/table">
            <a:tbl>
              <a:tblPr firstRow="1" firstCol="1" bandRow="1"/>
              <a:tblGrid>
                <a:gridCol w="1816433"/>
                <a:gridCol w="1587312"/>
                <a:gridCol w="1378041"/>
                <a:gridCol w="2267233"/>
              </a:tblGrid>
              <a:tr h="253578">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序号</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方法</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返回值类型</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100">
                          <a:effectLst/>
                          <a:latin typeface="Times New Roman" panose="02020603050405020304" pitchFamily="18" charset="0"/>
                          <a:ea typeface="宋体" panose="02010600030101010101" pitchFamily="2" charset="-122"/>
                        </a:rPr>
                        <a:t>作用</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4827">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1</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public Teacher ()</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无</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无参数的构造方法</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1851">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2</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050" kern="0">
                          <a:effectLst/>
                          <a:latin typeface="Times New Roman" panose="02020603050405020304" pitchFamily="18" charset="0"/>
                          <a:ea typeface="宋体" panose="02010600030101010101" pitchFamily="2" charset="-122"/>
                        </a:rPr>
                        <a:t>public Teacher (String name,int age)</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无</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有参数的构造方法</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4865">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3</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public String getName()</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String</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获取教师姓名</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1851">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4</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050" kern="0">
                          <a:effectLst/>
                          <a:latin typeface="Times New Roman" panose="02020603050405020304" pitchFamily="18" charset="0"/>
                          <a:ea typeface="宋体" panose="02010600030101010101" pitchFamily="2" charset="-122"/>
                        </a:rPr>
                        <a:t>public void setName(String name)</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050" kern="0">
                          <a:effectLst/>
                          <a:latin typeface="Times New Roman" panose="02020603050405020304" pitchFamily="18" charset="0"/>
                          <a:ea typeface="宋体" panose="02010600030101010101" pitchFamily="2" charset="-122"/>
                        </a:rPr>
                        <a:t>void</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设置教师姓名</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4865">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5</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050" kern="0">
                          <a:effectLst/>
                          <a:latin typeface="Times New Roman" panose="02020603050405020304" pitchFamily="18" charset="0"/>
                          <a:ea typeface="宋体" panose="02010600030101010101" pitchFamily="2" charset="-122"/>
                        </a:rPr>
                        <a:t>public int getAge()</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050" kern="0">
                          <a:effectLst/>
                          <a:latin typeface="Times New Roman" panose="02020603050405020304" pitchFamily="18" charset="0"/>
                          <a:ea typeface="宋体" panose="02010600030101010101" pitchFamily="2" charset="-122"/>
                        </a:rPr>
                        <a:t>int</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获取教师年龄</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51851">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6</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050" kern="0">
                          <a:effectLst/>
                          <a:latin typeface="Times New Roman" panose="02020603050405020304" pitchFamily="18" charset="0"/>
                          <a:ea typeface="宋体" panose="02010600030101010101" pitchFamily="2" charset="-122"/>
                        </a:rPr>
                        <a:t>public void setAge(int age)</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050" kern="0">
                          <a:effectLst/>
                          <a:latin typeface="Times New Roman" panose="02020603050405020304" pitchFamily="18" charset="0"/>
                          <a:ea typeface="宋体" panose="02010600030101010101" pitchFamily="2" charset="-122"/>
                        </a:rPr>
                        <a:t>void</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设置教师年龄</a:t>
                      </a:r>
                      <a:endParaRPr lang="zh-CN" sz="1050" kern="10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64865">
                <a:tc>
                  <a:txBody>
                    <a:bodyPr/>
                    <a:lstStyle/>
                    <a:p>
                      <a:pPr algn="ctr">
                        <a:lnSpc>
                          <a:spcPct val="125000"/>
                        </a:lnSpc>
                      </a:pPr>
                      <a:r>
                        <a:rPr lang="zh-CN" sz="1050" kern="0">
                          <a:effectLst/>
                          <a:latin typeface="Times New Roman" panose="02020603050405020304" pitchFamily="18" charset="0"/>
                          <a:ea typeface="宋体" panose="02010600030101010101" pitchFamily="2" charset="-122"/>
                        </a:rPr>
                        <a:t>7</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050" kern="0">
                          <a:effectLst/>
                          <a:latin typeface="Times New Roman" panose="02020603050405020304" pitchFamily="18" charset="0"/>
                          <a:ea typeface="宋体" panose="02010600030101010101" pitchFamily="2" charset="-122"/>
                        </a:rPr>
                        <a:t>public void show()</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en-US" sz="1050" kern="0">
                          <a:effectLst/>
                          <a:latin typeface="Times New Roman" panose="02020603050405020304" pitchFamily="18" charset="0"/>
                          <a:ea typeface="宋体" panose="02010600030101010101" pitchFamily="2" charset="-122"/>
                        </a:rPr>
                        <a:t>void</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125000"/>
                        </a:lnSpc>
                      </a:pPr>
                      <a:r>
                        <a:rPr lang="zh-CN" sz="1050" kern="0" dirty="0">
                          <a:effectLst/>
                          <a:latin typeface="Times New Roman" panose="02020603050405020304" pitchFamily="18" charset="0"/>
                          <a:ea typeface="宋体" panose="02010600030101010101" pitchFamily="2" charset="-122"/>
                        </a:rPr>
                        <a:t>输出所有的成员变量值</a:t>
                      </a:r>
                      <a:endParaRPr lang="zh-CN" sz="1050" kern="100" dirty="0">
                        <a:effectLst/>
                        <a:latin typeface="Times New Roman" panose="02020603050405020304" pitchFamily="18" charset="0"/>
                        <a:ea typeface="宋体" panose="02010600030101010101" pitchFamily="2" charset="-122"/>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ransition spd="slow"/>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sym typeface="Arial" panose="020B0604020202020204" pitchFamily="34" charset="0"/>
              </a:rPr>
              <a:t>任务实施</a:t>
            </a:r>
            <a:endParaRPr lang="zh-CN" altLang="en-US" dirty="0">
              <a:sym typeface="Arial" panose="020B0604020202020204" pitchFamily="34" charset="0"/>
            </a:endParaRPr>
          </a:p>
        </p:txBody>
      </p:sp>
      <p:sp>
        <p:nvSpPr>
          <p:cNvPr id="9" name="文本框 8"/>
          <p:cNvSpPr txBox="1"/>
          <p:nvPr/>
        </p:nvSpPr>
        <p:spPr>
          <a:xfrm>
            <a:off x="493713" y="990600"/>
            <a:ext cx="5068901" cy="4862870"/>
          </a:xfrm>
          <a:prstGeom prst="rect">
            <a:avLst/>
          </a:prstGeom>
          <a:noFill/>
        </p:spPr>
        <p:txBody>
          <a:bodyPr wrap="square">
            <a:spAutoFit/>
          </a:bodyPr>
          <a:lstStyle/>
          <a:p>
            <a:pPr marL="342900" lvl="0" indent="-342900" algn="l">
              <a:buFont typeface="+mj-lt"/>
              <a:buAutoNum type="arabicPeriod"/>
            </a:pPr>
            <a:r>
              <a:rPr lang="zh-CN" altLang="zh-CN" sz="1600" kern="0" dirty="0">
                <a:effectLst/>
                <a:latin typeface="Times New Roman" panose="02020603050405020304" pitchFamily="18" charset="0"/>
                <a:ea typeface="宋体" panose="02010600030101010101" pitchFamily="2" charset="-122"/>
                <a:cs typeface="宋体" panose="02010600030101010101" pitchFamily="2" charset="-122"/>
              </a:rPr>
              <a:t>Teacher类的代码实现</a:t>
            </a:r>
            <a:endParaRPr lang="zh-CN" altLang="zh-CN" sz="1600" kern="100" dirty="0">
              <a:effectLst/>
              <a:latin typeface="Times New Roman" panose="02020603050405020304" pitchFamily="18" charset="0"/>
              <a:ea typeface="宋体" panose="02010600030101010101" pitchFamily="2" charset="-122"/>
            </a:endParaRPr>
          </a:p>
          <a:p>
            <a:pPr algn="l"/>
            <a:r>
              <a:rPr lang="zh-CN" altLang="zh-CN" sz="1600" kern="100" dirty="0">
                <a:effectLst/>
                <a:latin typeface="Times New Roman" panose="02020603050405020304" pitchFamily="18" charset="0"/>
                <a:ea typeface="宋体" panose="02010600030101010101" pitchFamily="2" charset="-122"/>
              </a:rPr>
              <a:t> </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Teacher {</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姓名</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年龄</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private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构造方法</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Teacher () {</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100" dirty="0">
                <a:effectLst/>
                <a:latin typeface="Times New Roman" panose="02020603050405020304" pitchFamily="18" charset="0"/>
                <a:ea typeface="宋体" panose="02010600030101010101" pitchFamily="2" charset="-122"/>
              </a:rPr>
              <a:t>		</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Teacher (String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String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600" kern="100" dirty="0">
              <a:effectLst/>
              <a:latin typeface="Times New Roman" panose="02020603050405020304" pitchFamily="18" charset="0"/>
              <a:ea typeface="宋体" panose="02010600030101010101" pitchFamily="2" charset="-122"/>
            </a:endParaRPr>
          </a:p>
        </p:txBody>
      </p:sp>
      <p:sp>
        <p:nvSpPr>
          <p:cNvPr id="10" name="文本框 9"/>
          <p:cNvSpPr txBox="1"/>
          <p:nvPr/>
        </p:nvSpPr>
        <p:spPr>
          <a:xfrm>
            <a:off x="6096000" y="999894"/>
            <a:ext cx="5068901" cy="5632311"/>
          </a:xfrm>
          <a:prstGeom prst="rect">
            <a:avLst/>
          </a:prstGeom>
          <a:noFill/>
        </p:spPr>
        <p:txBody>
          <a:bodyPr wrap="square">
            <a:spAutoFit/>
          </a:bodyPr>
          <a:lstStyle/>
          <a:p>
            <a:pPr marL="266700" algn="l"/>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(String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8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8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8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8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getAge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8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return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8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8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8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setAge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int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8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err="1">
                <a:solidFill>
                  <a:srgbClr val="7F0055"/>
                </a:solidFill>
                <a:effectLst/>
                <a:latin typeface="Consolas" panose="020B0609020204030204" pitchFamily="49" charset="0"/>
                <a:ea typeface="宋体" panose="02010600030101010101" pitchFamily="2" charset="-122"/>
                <a:cs typeface="Consolas" panose="020B0609020204030204" pitchFamily="49" charset="0"/>
              </a:rPr>
              <a:t>this</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8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8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8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8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8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输出所有的成员变量值</a:t>
            </a:r>
            <a:endParaRPr lang="zh-CN" altLang="zh-CN" sz="18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show() {</a:t>
            </a:r>
            <a:endParaRPr lang="zh-CN" altLang="zh-CN" sz="18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8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8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name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800" kern="0" dirty="0">
                <a:solidFill>
                  <a:srgbClr val="0000C0"/>
                </a:solidFill>
                <a:effectLst/>
                <a:latin typeface="Consolas" panose="020B0609020204030204" pitchFamily="49" charset="0"/>
                <a:ea typeface="宋体" panose="02010600030101010101" pitchFamily="2" charset="-122"/>
                <a:cs typeface="Consolas" panose="020B0609020204030204" pitchFamily="49" charset="0"/>
              </a:rPr>
              <a:t>age</a:t>
            </a:r>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8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800" kern="100" dirty="0">
              <a:effectLst/>
              <a:latin typeface="Times New Roman" panose="02020603050405020304" pitchFamily="18" charset="0"/>
              <a:ea typeface="宋体" panose="02010600030101010101" pitchFamily="2" charset="-122"/>
            </a:endParaRPr>
          </a:p>
          <a:p>
            <a:pPr marL="266700" algn="l"/>
            <a:r>
              <a:rPr lang="en-US" altLang="zh-CN" sz="18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800" kern="100" dirty="0">
              <a:effectLst/>
              <a:latin typeface="Times New Roman" panose="02020603050405020304" pitchFamily="18" charset="0"/>
              <a:ea typeface="宋体" panose="02010600030101010101" pitchFamily="2" charset="-122"/>
            </a:endParaRPr>
          </a:p>
          <a:p>
            <a:pPr marL="266700" algn="l"/>
            <a:r>
              <a:rPr lang="en-US" altLang="zh-CN" sz="1800" kern="0" dirty="0">
                <a:effectLst/>
                <a:latin typeface="Consolas" panose="020B0609020204030204" pitchFamily="49" charset="0"/>
                <a:ea typeface="宋体" panose="02010600030101010101" pitchFamily="2" charset="-122"/>
                <a:cs typeface="Consolas" panose="020B0609020204030204" pitchFamily="49" charset="0"/>
              </a:rPr>
              <a:t> </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sym typeface="Arial" panose="020B0604020202020204" pitchFamily="34" charset="0"/>
              </a:rPr>
              <a:t>任务实施</a:t>
            </a:r>
            <a:endParaRPr lang="zh-CN" altLang="en-US" dirty="0">
              <a:sym typeface="Arial" panose="020B0604020202020204" pitchFamily="34" charset="0"/>
            </a:endParaRPr>
          </a:p>
        </p:txBody>
      </p:sp>
      <p:sp>
        <p:nvSpPr>
          <p:cNvPr id="9" name="文本框 8"/>
          <p:cNvSpPr txBox="1"/>
          <p:nvPr/>
        </p:nvSpPr>
        <p:spPr>
          <a:xfrm>
            <a:off x="493713" y="990600"/>
            <a:ext cx="5068901" cy="5478423"/>
          </a:xfrm>
          <a:prstGeom prst="rect">
            <a:avLst/>
          </a:prstGeom>
          <a:noFill/>
        </p:spPr>
        <p:txBody>
          <a:bodyPr wrap="square">
            <a:spAutoFit/>
          </a:bodyPr>
          <a:lstStyle/>
          <a:p>
            <a:pPr marL="266700" algn="l"/>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测试类</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class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TeacherTest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public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static</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void</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main(String[] </a:t>
            </a:r>
            <a:r>
              <a:rPr lang="en-US" altLang="zh-CN" sz="1400" kern="0" dirty="0" err="1">
                <a:solidFill>
                  <a:srgbClr val="6A3E3E"/>
                </a:solidFill>
                <a:effectLst/>
                <a:latin typeface="Consolas" panose="020B0609020204030204" pitchFamily="49" charset="0"/>
                <a:ea typeface="宋体" panose="02010600030101010101" pitchFamily="2" charset="-122"/>
                <a:cs typeface="Consolas" panose="020B0609020204030204" pitchFamily="49" charset="0"/>
              </a:rPr>
              <a:t>args</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方式</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1</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给成员变量赋值</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无参构造</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err="1">
                <a:solidFill>
                  <a:srgbClr val="3F7F5F"/>
                </a:solidFill>
                <a:effectLst/>
                <a:latin typeface="Consolas" panose="020B0609020204030204" pitchFamily="49" charset="0"/>
                <a:ea typeface="宋体" panose="02010600030101010101" pitchFamily="2" charset="-122"/>
                <a:cs typeface="Consolas" panose="020B0609020204030204" pitchFamily="49" charset="0"/>
              </a:rPr>
              <a:t>setXxx</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Teacher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Teacher();</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.setName(</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令狐冲</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.setAge(27);</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输出值</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.getName()+</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.getAge());</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t1</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.show();</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方式</a:t>
            </a:r>
            <a:r>
              <a:rPr lang="en-US"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2</a:t>
            </a:r>
            <a:r>
              <a:rPr lang="zh-CN" altLang="zh-CN" sz="1400" kern="0" dirty="0">
                <a:solidFill>
                  <a:srgbClr val="3F7F5F"/>
                </a:solidFill>
                <a:effectLst/>
                <a:latin typeface="Consolas" panose="020B0609020204030204" pitchFamily="49" charset="0"/>
                <a:ea typeface="宋体" panose="02010600030101010101" pitchFamily="2" charset="-122"/>
                <a:cs typeface="Consolas" panose="020B0609020204030204" pitchFamily="49" charset="0"/>
              </a:rPr>
              <a:t>给成员变量赋值</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Teacher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 </a:t>
            </a:r>
            <a:r>
              <a:rPr lang="en-US" altLang="zh-CN" sz="1400" b="1" kern="0" dirty="0">
                <a:solidFill>
                  <a:srgbClr val="7F0055"/>
                </a:solidFill>
                <a:effectLst/>
                <a:latin typeface="Consolas" panose="020B0609020204030204" pitchFamily="49" charset="0"/>
                <a:ea typeface="宋体" panose="02010600030101010101" pitchFamily="2" charset="-122"/>
                <a:cs typeface="Consolas" panose="020B0609020204030204" pitchFamily="49" charset="0"/>
              </a:rPr>
              <a:t>new</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Teacher(</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zh-CN"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风清扬</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,30);</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System.</a:t>
            </a:r>
            <a:r>
              <a:rPr lang="en-US" altLang="zh-CN" sz="1400" b="1" i="1" kern="0" dirty="0" err="1">
                <a:solidFill>
                  <a:srgbClr val="0000C0"/>
                </a:solidFill>
                <a:effectLst/>
                <a:latin typeface="Consolas" panose="020B0609020204030204" pitchFamily="49" charset="0"/>
                <a:ea typeface="宋体" panose="02010600030101010101" pitchFamily="2" charset="-122"/>
                <a:cs typeface="Consolas" panose="020B0609020204030204" pitchFamily="49" charset="0"/>
              </a:rPr>
              <a:t>out</a:t>
            </a:r>
            <a:r>
              <a:rPr lang="en-US" altLang="zh-CN" sz="1400" kern="0" dirty="0" err="1">
                <a:solidFill>
                  <a:srgbClr val="000000"/>
                </a:solidFill>
                <a:effectLst/>
                <a:latin typeface="Consolas" panose="020B0609020204030204" pitchFamily="49" charset="0"/>
                <a:ea typeface="宋体" panose="02010600030101010101" pitchFamily="2" charset="-122"/>
                <a:cs typeface="Consolas" panose="020B0609020204030204" pitchFamily="49" charset="0"/>
              </a:rPr>
              <a:t>.println</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.getName()+</a:t>
            </a:r>
            <a:r>
              <a:rPr lang="en-US" altLang="zh-CN" sz="1400" kern="0" dirty="0">
                <a:solidFill>
                  <a:srgbClr val="2A00FF"/>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.getAge());</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r>
              <a:rPr lang="en-US" altLang="zh-CN" sz="1400" kern="0" dirty="0">
                <a:solidFill>
                  <a:srgbClr val="6A3E3E"/>
                </a:solidFill>
                <a:effectLst/>
                <a:latin typeface="Consolas" panose="020B0609020204030204" pitchFamily="49" charset="0"/>
                <a:ea typeface="宋体" panose="02010600030101010101" pitchFamily="2" charset="-122"/>
                <a:cs typeface="Consolas" panose="020B0609020204030204" pitchFamily="49" charset="0"/>
              </a:rPr>
              <a:t>t2</a:t>
            </a:r>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.show();</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	}</a:t>
            </a:r>
            <a:endParaRPr lang="zh-CN" altLang="zh-CN" sz="1400" kern="100" dirty="0">
              <a:effectLst/>
              <a:latin typeface="Times New Roman" panose="02020603050405020304" pitchFamily="18" charset="0"/>
              <a:ea typeface="宋体" panose="02010600030101010101" pitchFamily="2" charset="-122"/>
            </a:endParaRPr>
          </a:p>
          <a:p>
            <a:pPr marL="266700" algn="l"/>
            <a:r>
              <a:rPr lang="en-US" altLang="zh-CN" sz="1400" kern="0" dirty="0">
                <a:solidFill>
                  <a:srgbClr val="000000"/>
                </a:solidFill>
                <a:effectLst/>
                <a:latin typeface="Consolas" panose="020B0609020204030204" pitchFamily="49" charset="0"/>
                <a:ea typeface="宋体" panose="02010600030101010101" pitchFamily="2" charset="-122"/>
                <a:cs typeface="Consolas" panose="020B0609020204030204" pitchFamily="49" charset="0"/>
              </a:rPr>
              <a:t>}</a:t>
            </a:r>
            <a:r>
              <a:rPr lang="en-US" altLang="zh-CN" sz="1400" kern="100" dirty="0">
                <a:effectLst/>
                <a:latin typeface="Times New Roman" panose="02020603050405020304" pitchFamily="18" charset="0"/>
                <a:ea typeface="宋体" panose="02010600030101010101" pitchFamily="2" charset="-122"/>
              </a:rPr>
              <a:t>		 </a:t>
            </a:r>
            <a:endParaRPr lang="zh-CN" altLang="zh-CN" sz="1400" kern="100" dirty="0">
              <a:effectLst/>
              <a:latin typeface="Times New Roman" panose="02020603050405020304" pitchFamily="18" charset="0"/>
              <a:ea typeface="宋体" panose="02010600030101010101" pitchFamily="2" charset="-122"/>
            </a:endParaRPr>
          </a:p>
        </p:txBody>
      </p:sp>
      <p:sp>
        <p:nvSpPr>
          <p:cNvPr id="10" name="文本框 9"/>
          <p:cNvSpPr txBox="1"/>
          <p:nvPr/>
        </p:nvSpPr>
        <p:spPr>
          <a:xfrm>
            <a:off x="6096000" y="999894"/>
            <a:ext cx="5068901" cy="369332"/>
          </a:xfrm>
          <a:prstGeom prst="rect">
            <a:avLst/>
          </a:prstGeom>
          <a:noFill/>
        </p:spPr>
        <p:txBody>
          <a:bodyPr wrap="square">
            <a:spAutoFit/>
          </a:bodyPr>
          <a:lstStyle/>
          <a:p>
            <a:pPr algn="l"/>
            <a:r>
              <a:rPr lang="zh-CN" altLang="zh-CN" sz="1800" kern="100" dirty="0">
                <a:effectLst/>
                <a:latin typeface="Times New Roman" panose="02020603050405020304" pitchFamily="18" charset="0"/>
                <a:ea typeface="宋体" panose="02010600030101010101" pitchFamily="2" charset="-122"/>
              </a:rPr>
              <a:t>运行结果如图</a:t>
            </a:r>
            <a:r>
              <a:rPr lang="en-US" altLang="zh-CN" sz="1800" kern="100" dirty="0">
                <a:effectLst/>
                <a:latin typeface="Times New Roman" panose="02020603050405020304" pitchFamily="18" charset="0"/>
                <a:ea typeface="宋体" panose="02010600030101010101" pitchFamily="2" charset="-122"/>
              </a:rPr>
              <a:t>3-9</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pic>
        <p:nvPicPr>
          <p:cNvPr id="5" name="图片 4" descr="~5KN_`][__9B_9F0M]ZOYK8"/>
          <p:cNvPicPr/>
          <p:nvPr/>
        </p:nvPicPr>
        <p:blipFill>
          <a:blip r:embed="rId1"/>
          <a:stretch>
            <a:fillRect/>
          </a:stretch>
        </p:blipFill>
        <p:spPr>
          <a:xfrm>
            <a:off x="5942684" y="2289004"/>
            <a:ext cx="5791200" cy="943610"/>
          </a:xfrm>
          <a:prstGeom prst="rect">
            <a:avLst/>
          </a:prstGeom>
          <a:noFill/>
          <a:ln>
            <a:noFill/>
          </a:ln>
        </p:spPr>
      </p:pic>
      <p:sp>
        <p:nvSpPr>
          <p:cNvPr id="7" name="文本框 6"/>
          <p:cNvSpPr txBox="1"/>
          <p:nvPr/>
        </p:nvSpPr>
        <p:spPr>
          <a:xfrm>
            <a:off x="7847670" y="3265597"/>
            <a:ext cx="1981228" cy="276999"/>
          </a:xfrm>
          <a:prstGeom prst="rect">
            <a:avLst/>
          </a:prstGeom>
          <a:noFill/>
        </p:spPr>
        <p:txBody>
          <a:bodyPr wrap="square">
            <a:spAutoFit/>
          </a:bodyPr>
          <a:lstStyle/>
          <a:p>
            <a:pPr algn="ctr"/>
            <a:r>
              <a:rPr lang="zh-CN" altLang="zh-CN" sz="1200" kern="100" dirty="0">
                <a:effectLst/>
                <a:latin typeface="Times New Roman" panose="02020603050405020304" pitchFamily="18" charset="0"/>
                <a:ea typeface="宋体" panose="02010600030101010101" pitchFamily="2" charset="-122"/>
              </a:rPr>
              <a:t>图</a:t>
            </a:r>
            <a:r>
              <a:rPr lang="en-US" altLang="zh-CN" sz="1200" kern="100" dirty="0">
                <a:effectLst/>
                <a:latin typeface="Times New Roman" panose="02020603050405020304" pitchFamily="18" charset="0"/>
                <a:ea typeface="宋体" panose="02010600030101010101" pitchFamily="2" charset="-122"/>
              </a:rPr>
              <a:t>3-9</a:t>
            </a:r>
            <a:r>
              <a:rPr lang="zh-CN" altLang="zh-CN" sz="1200" kern="100" dirty="0">
                <a:effectLst/>
                <a:latin typeface="Times New Roman" panose="02020603050405020304" pitchFamily="18" charset="0"/>
                <a:ea typeface="宋体" panose="02010600030101010101" pitchFamily="2" charset="-122"/>
              </a:rPr>
              <a:t>运行结果图</a:t>
            </a:r>
            <a:endParaRPr lang="zh-CN" altLang="zh-CN" sz="12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2" name="文本框 1"/>
          <p:cNvSpPr txBox="1"/>
          <p:nvPr/>
        </p:nvSpPr>
        <p:spPr>
          <a:xfrm>
            <a:off x="804862" y="990600"/>
            <a:ext cx="11048710" cy="4247317"/>
          </a:xfrm>
          <a:prstGeom prst="rect">
            <a:avLst/>
          </a:prstGeom>
          <a:noFill/>
        </p:spPr>
        <p:txBody>
          <a:bodyPr wrap="square" rtlCol="0">
            <a:spAutoFit/>
          </a:bodyPr>
          <a:lstStyle/>
          <a:p>
            <a:pPr lvl="0" algn="just"/>
            <a:r>
              <a:rPr lang="en-US" altLang="zh-CN" sz="1800" b="1" kern="100" dirty="0">
                <a:effectLst/>
                <a:latin typeface="Times New Roman" panose="02020603050405020304" pitchFamily="18" charset="0"/>
                <a:ea typeface="宋体" panose="02010600030101010101" pitchFamily="2" charset="-122"/>
              </a:rPr>
              <a:t>1</a:t>
            </a:r>
            <a:r>
              <a:rPr lang="zh-CN" altLang="en-US" sz="1800" b="1" kern="100" dirty="0">
                <a:effectLst/>
                <a:latin typeface="Times New Roman" panose="02020603050405020304" pitchFamily="18" charset="0"/>
                <a:ea typeface="宋体" panose="02010600030101010101" pitchFamily="2" charset="-122"/>
              </a:rPr>
              <a:t>、</a:t>
            </a:r>
            <a:r>
              <a:rPr lang="zh-CN" altLang="zh-CN" sz="1800" b="1" kern="100" dirty="0">
                <a:effectLst/>
                <a:latin typeface="Times New Roman" panose="02020603050405020304" pitchFamily="18" charset="0"/>
                <a:ea typeface="宋体" panose="02010600030101010101" pitchFamily="2" charset="-122"/>
              </a:rPr>
              <a:t>封装</a:t>
            </a:r>
            <a:endParaRPr lang="zh-CN" altLang="zh-CN" sz="1800" kern="100" dirty="0">
              <a:effectLst/>
              <a:latin typeface="Times New Roman" panose="02020603050405020304" pitchFamily="18" charset="0"/>
              <a:ea typeface="宋体" panose="02010600030101010101" pitchFamily="2" charset="-122"/>
            </a:endParaRPr>
          </a:p>
          <a:p>
            <a:pPr algn="just"/>
            <a:r>
              <a:rPr lang="zh-CN" altLang="zh-CN" sz="1800" kern="100" dirty="0">
                <a:effectLst/>
                <a:latin typeface="Times New Roman" panose="02020603050405020304" pitchFamily="18" charset="0"/>
                <a:ea typeface="宋体" panose="02010600030101010101" pitchFamily="2" charset="-122"/>
              </a:rPr>
              <a:t>封装用于隐藏实现细节，提供公共的访问方式。具体指的是将对象的状态信息隐藏在对象内部，不允许外部程序直接访问对象的内部信息，而是通过该类所提供的方法来实现对内部信息的操作和访问。封装在编程中的实际含义就是该隐藏的隐藏，该暴露的暴露。</a:t>
            </a:r>
            <a:endParaRPr lang="zh-CN" altLang="zh-CN" sz="1800" kern="100" dirty="0">
              <a:effectLst/>
              <a:latin typeface="Times New Roman" panose="02020603050405020304" pitchFamily="18" charset="0"/>
              <a:ea typeface="宋体" panose="02010600030101010101" pitchFamily="2" charset="-122"/>
            </a:endParaRPr>
          </a:p>
          <a:p>
            <a:pPr algn="just"/>
            <a:r>
              <a:rPr lang="zh-CN" altLang="zh-CN" sz="1800" kern="100" dirty="0">
                <a:effectLst/>
                <a:latin typeface="Times New Roman" panose="02020603050405020304" pitchFamily="18" charset="0"/>
                <a:ea typeface="宋体" panose="02010600030101010101" pitchFamily="2" charset="-122"/>
              </a:rPr>
              <a:t>封装可以实现以下目的：</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隐藏类的实现细节。</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2</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使用者只能通过提供的方法来访问数据，从而可以在方法中加入控制逻辑，限制对变量的不合理的访问。</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3</a:t>
            </a:r>
            <a:r>
              <a:rPr lang="zh-CN" altLang="zh-CN" sz="1800" kern="100" dirty="0">
                <a:effectLst/>
                <a:latin typeface="Times New Roman" panose="02020603050405020304" pitchFamily="18" charset="0"/>
                <a:ea typeface="宋体" panose="02010600030101010101" pitchFamily="2" charset="-122"/>
              </a:rPr>
              <a:t>）可进行数据检查，从而有利于保证对象信息的完整性。</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4</a:t>
            </a:r>
            <a:r>
              <a:rPr lang="zh-CN" altLang="zh-CN" sz="1800" kern="100" dirty="0">
                <a:effectLst/>
                <a:latin typeface="Times New Roman" panose="02020603050405020304" pitchFamily="18" charset="0"/>
                <a:ea typeface="宋体" panose="02010600030101010101" pitchFamily="2" charset="-122"/>
              </a:rPr>
              <a:t>）便于修改，提高代码的可维护性。</a:t>
            </a:r>
            <a:endParaRPr lang="zh-CN" altLang="zh-CN" sz="1800" kern="100" dirty="0">
              <a:effectLst/>
              <a:latin typeface="Times New Roman" panose="02020603050405020304" pitchFamily="18" charset="0"/>
              <a:ea typeface="宋体" panose="02010600030101010101" pitchFamily="2" charset="-122"/>
            </a:endParaRPr>
          </a:p>
          <a:p>
            <a:pPr lvl="0" algn="just"/>
            <a:r>
              <a:rPr lang="en-US" altLang="zh-CN" sz="1800" b="1" kern="100" dirty="0">
                <a:effectLst/>
                <a:latin typeface="Times New Roman" panose="02020603050405020304" pitchFamily="18" charset="0"/>
                <a:ea typeface="宋体" panose="02010600030101010101" pitchFamily="2" charset="-122"/>
              </a:rPr>
              <a:t>2</a:t>
            </a:r>
            <a:r>
              <a:rPr lang="zh-CN" altLang="en-US" sz="1800" b="1" kern="100" dirty="0">
                <a:effectLst/>
                <a:latin typeface="Times New Roman" panose="02020603050405020304" pitchFamily="18" charset="0"/>
                <a:ea typeface="宋体" panose="02010600030101010101" pitchFamily="2" charset="-122"/>
              </a:rPr>
              <a:t>、</a:t>
            </a:r>
            <a:r>
              <a:rPr lang="zh-CN" altLang="zh-CN" sz="1800" b="1" kern="100" dirty="0">
                <a:effectLst/>
                <a:latin typeface="Times New Roman" panose="02020603050405020304" pitchFamily="18" charset="0"/>
                <a:ea typeface="宋体" panose="02010600030101010101" pitchFamily="2" charset="-122"/>
              </a:rPr>
              <a:t>继承</a:t>
            </a:r>
            <a:endParaRPr lang="zh-CN" altLang="zh-CN" sz="1800" kern="100" dirty="0">
              <a:effectLst/>
              <a:latin typeface="Times New Roman" panose="02020603050405020304" pitchFamily="18" charset="0"/>
              <a:ea typeface="宋体" panose="02010600030101010101" pitchFamily="2" charset="-122"/>
            </a:endParaRPr>
          </a:p>
          <a:p>
            <a:pPr algn="just"/>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通过子类实现继承。继承指的是某个对象所属的类在层次结构中占一定的位置，具有上一层次对象的某些属性。多个类中存在相同属性和行为时，将这些内容抽取到单独一个类中，那么多个类无需再定义这些属性和行为，只要继承那个类即可。在</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中，所有的类都是通过直接或间接地继承</a:t>
            </a:r>
            <a:r>
              <a:rPr lang="en-US" altLang="zh-CN" sz="1800" kern="100" dirty="0" err="1">
                <a:effectLst/>
                <a:latin typeface="Times New Roman" panose="02020603050405020304" pitchFamily="18" charset="0"/>
                <a:ea typeface="宋体" panose="02010600030101010101" pitchFamily="2" charset="-122"/>
              </a:rPr>
              <a:t>java.lang.Object</a:t>
            </a:r>
            <a:r>
              <a:rPr lang="zh-CN" altLang="zh-CN" sz="1800" kern="100" dirty="0">
                <a:effectLst/>
                <a:latin typeface="Times New Roman" panose="02020603050405020304" pitchFamily="18" charset="0"/>
                <a:ea typeface="宋体" panose="02010600030101010101" pitchFamily="2" charset="-122"/>
              </a:rPr>
              <a:t>类得到的，如图</a:t>
            </a:r>
            <a:r>
              <a:rPr lang="en-US" altLang="zh-CN" sz="1800" kern="100" dirty="0">
                <a:effectLst/>
                <a:latin typeface="Times New Roman" panose="02020603050405020304" pitchFamily="18" charset="0"/>
                <a:ea typeface="宋体" panose="02010600030101010101" pitchFamily="2" charset="-122"/>
              </a:rPr>
              <a:t>3-1</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1150" y="609674"/>
            <a:ext cx="11698287" cy="5909310"/>
          </a:xfrm>
          <a:prstGeom prst="rect">
            <a:avLst/>
          </a:prstGeom>
          <a:noFill/>
        </p:spPr>
        <p:txBody>
          <a:bodyPr wrap="square">
            <a:spAutoFit/>
          </a:bodyPr>
          <a:lstStyle/>
          <a:p>
            <a:pPr algn="ctr"/>
            <a:r>
              <a:rPr lang="zh-CN" altLang="zh-CN" sz="2400" kern="100" dirty="0">
                <a:effectLst/>
                <a:latin typeface="Times New Roman" panose="02020603050405020304" pitchFamily="18" charset="0"/>
                <a:ea typeface="宋体" panose="02010600030101010101" pitchFamily="2" charset="-122"/>
              </a:rPr>
              <a:t>习题</a:t>
            </a:r>
            <a:endParaRPr lang="zh-CN" altLang="zh-CN" sz="2400" kern="100" dirty="0">
              <a:effectLst/>
              <a:latin typeface="Times New Roman" panose="02020603050405020304" pitchFamily="18" charset="0"/>
              <a:ea typeface="宋体" panose="02010600030101010101" pitchFamily="2" charset="-122"/>
            </a:endParaRPr>
          </a:p>
          <a:p>
            <a:pPr algn="l"/>
            <a:r>
              <a:rPr lang="zh-CN" altLang="zh-CN" sz="1600" kern="100" dirty="0">
                <a:effectLst/>
                <a:latin typeface="Times New Roman" panose="02020603050405020304" pitchFamily="18" charset="0"/>
                <a:ea typeface="宋体" panose="02010600030101010101" pitchFamily="2" charset="-122"/>
              </a:rPr>
              <a:t>一、选择题</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100" dirty="0">
                <a:effectLst/>
                <a:latin typeface="宋体" panose="02010600030101010101" pitchFamily="2" charset="-122"/>
                <a:ea typeface="宋体" panose="02010600030101010101" pitchFamily="2" charset="-122"/>
              </a:rPr>
              <a:t>1.</a:t>
            </a:r>
            <a:r>
              <a:rPr lang="zh-CN" altLang="zh-CN" sz="1600" kern="100" dirty="0">
                <a:effectLst/>
                <a:latin typeface="Times New Roman" panose="02020603050405020304" pitchFamily="18" charset="0"/>
                <a:ea typeface="宋体" panose="02010600030101010101" pitchFamily="2" charset="-122"/>
              </a:rPr>
              <a:t>下述函数不属于面向对象函数的是（）</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100" dirty="0">
                <a:effectLst/>
                <a:latin typeface="宋体" panose="02010600030101010101" pitchFamily="2" charset="-122"/>
                <a:ea typeface="宋体" panose="02010600030101010101" pitchFamily="2" charset="-122"/>
              </a:rPr>
              <a:t>A.</a:t>
            </a:r>
            <a:r>
              <a:rPr lang="zh-CN" altLang="zh-CN" sz="1600" kern="100" dirty="0">
                <a:effectLst/>
                <a:latin typeface="Times New Roman" panose="02020603050405020304" pitchFamily="18" charset="0"/>
                <a:ea typeface="宋体" panose="02010600030101010101" pitchFamily="2" charset="-122"/>
              </a:rPr>
              <a:t>对象、信息 </a:t>
            </a:r>
            <a:r>
              <a:rPr lang="en-US" altLang="zh-CN" sz="1600" kern="100" dirty="0">
                <a:effectLst/>
                <a:latin typeface="Times New Roman" panose="02020603050405020304" pitchFamily="18" charset="0"/>
                <a:ea typeface="宋体" panose="02010600030101010101" pitchFamily="2" charset="-122"/>
              </a:rPr>
              <a:t>   B.</a:t>
            </a:r>
            <a:r>
              <a:rPr lang="zh-CN" altLang="zh-CN" sz="1600" kern="100" dirty="0">
                <a:effectLst/>
                <a:latin typeface="Times New Roman" panose="02020603050405020304" pitchFamily="18" charset="0"/>
                <a:ea typeface="宋体" panose="02010600030101010101" pitchFamily="2" charset="-122"/>
              </a:rPr>
              <a:t>继承、多态</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100" dirty="0">
                <a:effectLst/>
                <a:latin typeface="宋体" panose="02010600030101010101" pitchFamily="2" charset="-122"/>
                <a:ea typeface="宋体" panose="02010600030101010101" pitchFamily="2" charset="-122"/>
              </a:rPr>
              <a:t>C.</a:t>
            </a:r>
            <a:r>
              <a:rPr lang="zh-CN" altLang="zh-CN" sz="1600" kern="100" dirty="0">
                <a:effectLst/>
                <a:latin typeface="Times New Roman" panose="02020603050405020304" pitchFamily="18" charset="0"/>
                <a:ea typeface="宋体" panose="02010600030101010101" pitchFamily="2" charset="-122"/>
              </a:rPr>
              <a:t>类、封装 </a:t>
            </a:r>
            <a:r>
              <a:rPr lang="en-US" altLang="zh-CN" sz="1600" kern="100" dirty="0">
                <a:effectLst/>
                <a:latin typeface="Times New Roman" panose="02020603050405020304" pitchFamily="18" charset="0"/>
                <a:ea typeface="宋体" panose="02010600030101010101" pitchFamily="2" charset="-122"/>
              </a:rPr>
              <a:t>     D.</a:t>
            </a:r>
            <a:r>
              <a:rPr lang="zh-CN" altLang="zh-CN" sz="1600" kern="100" dirty="0">
                <a:effectLst/>
                <a:latin typeface="Times New Roman" panose="02020603050405020304" pitchFamily="18" charset="0"/>
                <a:ea typeface="宋体" panose="02010600030101010101" pitchFamily="2" charset="-122"/>
              </a:rPr>
              <a:t>过程调用</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100" dirty="0">
                <a:effectLst/>
                <a:latin typeface="宋体" panose="02010600030101010101" pitchFamily="2" charset="-122"/>
                <a:ea typeface="宋体" panose="02010600030101010101" pitchFamily="2" charset="-122"/>
              </a:rPr>
              <a:t>2.</a:t>
            </a:r>
            <a:r>
              <a:rPr lang="zh-CN" altLang="zh-CN" sz="1600" kern="100" dirty="0">
                <a:effectLst/>
                <a:latin typeface="Times New Roman" panose="02020603050405020304" pitchFamily="18" charset="0"/>
                <a:ea typeface="宋体" panose="02010600030101010101" pitchFamily="2" charset="-122"/>
              </a:rPr>
              <a:t>类与对象的关系是（）</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100" dirty="0">
                <a:effectLst/>
                <a:latin typeface="宋体" panose="02010600030101010101" pitchFamily="2" charset="-122"/>
                <a:ea typeface="宋体" panose="02010600030101010101" pitchFamily="2" charset="-122"/>
              </a:rPr>
              <a:t>A.</a:t>
            </a:r>
            <a:r>
              <a:rPr lang="zh-CN" altLang="zh-CN" sz="1600" kern="100" dirty="0">
                <a:effectLst/>
                <a:latin typeface="Times New Roman" panose="02020603050405020304" pitchFamily="18" charset="0"/>
                <a:ea typeface="宋体" panose="02010600030101010101" pitchFamily="2" charset="-122"/>
              </a:rPr>
              <a:t>类是对象的抽象 </a:t>
            </a:r>
            <a:r>
              <a:rPr lang="en-US" altLang="zh-CN" sz="1600" kern="100" dirty="0">
                <a:effectLst/>
                <a:latin typeface="Times New Roman" panose="02020603050405020304" pitchFamily="18" charset="0"/>
                <a:ea typeface="宋体" panose="02010600030101010101" pitchFamily="2" charset="-122"/>
              </a:rPr>
              <a:t>   B.</a:t>
            </a:r>
            <a:r>
              <a:rPr lang="zh-CN" altLang="zh-CN" sz="1600" kern="100" dirty="0">
                <a:effectLst/>
                <a:latin typeface="Times New Roman" panose="02020603050405020304" pitchFamily="18" charset="0"/>
                <a:ea typeface="宋体" panose="02010600030101010101" pitchFamily="2" charset="-122"/>
              </a:rPr>
              <a:t>类是对象的具体实例</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100" dirty="0">
                <a:effectLst/>
                <a:latin typeface="宋体" panose="02010600030101010101" pitchFamily="2" charset="-122"/>
                <a:ea typeface="宋体" panose="02010600030101010101" pitchFamily="2" charset="-122"/>
              </a:rPr>
              <a:t>C.</a:t>
            </a:r>
            <a:r>
              <a:rPr lang="zh-CN" altLang="zh-CN" sz="1600" kern="100" dirty="0">
                <a:effectLst/>
                <a:latin typeface="Times New Roman" panose="02020603050405020304" pitchFamily="18" charset="0"/>
                <a:ea typeface="宋体" panose="02010600030101010101" pitchFamily="2" charset="-122"/>
              </a:rPr>
              <a:t>对象是类的抽象 </a:t>
            </a:r>
            <a:r>
              <a:rPr lang="en-US" altLang="zh-CN" sz="1600" kern="100" dirty="0">
                <a:effectLst/>
                <a:latin typeface="Times New Roman" panose="02020603050405020304" pitchFamily="18" charset="0"/>
                <a:ea typeface="宋体" panose="02010600030101010101" pitchFamily="2" charset="-122"/>
              </a:rPr>
              <a:t>   D.</a:t>
            </a:r>
            <a:r>
              <a:rPr lang="zh-CN" altLang="zh-CN" sz="1600" kern="100" dirty="0">
                <a:effectLst/>
                <a:latin typeface="Times New Roman" panose="02020603050405020304" pitchFamily="18" charset="0"/>
                <a:ea typeface="宋体" panose="02010600030101010101" pitchFamily="2" charset="-122"/>
              </a:rPr>
              <a:t>对象是类的子类</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0" dirty="0">
                <a:effectLst/>
                <a:latin typeface="宋体" panose="02010600030101010101" pitchFamily="2" charset="-122"/>
                <a:ea typeface="宋体" panose="02010600030101010101" pitchFamily="2" charset="-122"/>
              </a:rPr>
              <a:t>3.</a:t>
            </a:r>
            <a:r>
              <a:rPr lang="zh-CN" altLang="zh-CN" sz="1600" kern="0" dirty="0">
                <a:effectLst/>
                <a:latin typeface="Times New Roman" panose="02020603050405020304" pitchFamily="18" charset="0"/>
                <a:ea typeface="宋体" panose="02010600030101010101" pitchFamily="2" charset="-122"/>
              </a:rPr>
              <a:t>下列类的定义中，错误的是（）</a:t>
            </a:r>
            <a:endParaRPr lang="zh-CN" altLang="zh-CN" sz="1600" kern="100" dirty="0">
              <a:effectLst/>
              <a:latin typeface="Times New Roman" panose="02020603050405020304" pitchFamily="18" charset="0"/>
              <a:ea typeface="宋体" panose="02010600030101010101" pitchFamily="2" charset="-122"/>
            </a:endParaRPr>
          </a:p>
          <a:p>
            <a:pPr algn="just">
              <a:lnSpc>
                <a:spcPts val="2000"/>
              </a:lnSpc>
            </a:pPr>
            <a:r>
              <a:rPr lang="en-US" altLang="zh-CN" sz="1600" kern="0" dirty="0" err="1">
                <a:effectLst/>
                <a:latin typeface="宋体" panose="02010600030101010101" pitchFamily="2" charset="-122"/>
                <a:ea typeface="宋体" panose="02010600030101010101" pitchFamily="2" charset="-122"/>
              </a:rPr>
              <a:t>A.classx</a:t>
            </a:r>
            <a:r>
              <a:rPr lang="en-US" altLang="zh-CN" sz="1600" kern="0" dirty="0">
                <a:effectLst/>
                <a:latin typeface="宋体" panose="02010600030101010101" pitchFamily="2" charset="-122"/>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algn="just">
              <a:lnSpc>
                <a:spcPts val="2000"/>
              </a:lnSpc>
            </a:pPr>
            <a:r>
              <a:rPr lang="en-US" altLang="zh-CN" sz="1600" kern="0" dirty="0" err="1">
                <a:effectLst/>
                <a:latin typeface="宋体" panose="02010600030101010101" pitchFamily="2" charset="-122"/>
                <a:ea typeface="宋体" panose="02010600030101010101" pitchFamily="2" charset="-122"/>
              </a:rPr>
              <a:t>B.public</a:t>
            </a:r>
            <a:r>
              <a:rPr lang="en-US" altLang="zh-CN" sz="1600" kern="0" dirty="0">
                <a:effectLst/>
                <a:latin typeface="宋体" panose="02010600030101010101" pitchFamily="2" charset="-122"/>
                <a:ea typeface="宋体" panose="02010600030101010101" pitchFamily="2" charset="-122"/>
              </a:rPr>
              <a:t> x extends y{...}</a:t>
            </a:r>
            <a:endParaRPr lang="zh-CN" altLang="zh-CN" sz="1600" kern="100" dirty="0">
              <a:effectLst/>
              <a:latin typeface="Times New Roman" panose="02020603050405020304" pitchFamily="18" charset="0"/>
              <a:ea typeface="宋体" panose="02010600030101010101" pitchFamily="2" charset="-122"/>
            </a:endParaRPr>
          </a:p>
          <a:p>
            <a:pPr algn="just">
              <a:lnSpc>
                <a:spcPts val="2000"/>
              </a:lnSpc>
            </a:pPr>
            <a:r>
              <a:rPr lang="en-US" altLang="zh-CN" sz="1600" kern="0" dirty="0" err="1">
                <a:effectLst/>
                <a:latin typeface="宋体" panose="02010600030101010101" pitchFamily="2" charset="-122"/>
                <a:ea typeface="宋体" panose="02010600030101010101" pitchFamily="2" charset="-122"/>
              </a:rPr>
              <a:t>C.public</a:t>
            </a:r>
            <a:r>
              <a:rPr lang="en-US" altLang="zh-CN" sz="1600" kern="0" dirty="0">
                <a:effectLst/>
                <a:latin typeface="宋体" panose="02010600030101010101" pitchFamily="2" charset="-122"/>
                <a:ea typeface="宋体" panose="02010600030101010101" pitchFamily="2" charset="-122"/>
              </a:rPr>
              <a:t> class x extends y{....}</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0" dirty="0" err="1">
                <a:effectLst/>
                <a:latin typeface="宋体" panose="02010600030101010101" pitchFamily="2" charset="-122"/>
                <a:ea typeface="宋体" panose="02010600030101010101" pitchFamily="2" charset="-122"/>
              </a:rPr>
              <a:t>D.class</a:t>
            </a:r>
            <a:r>
              <a:rPr lang="en-US" altLang="zh-CN" sz="1600" kern="0" dirty="0">
                <a:effectLst/>
                <a:latin typeface="宋体" panose="02010600030101010101" pitchFamily="2" charset="-122"/>
                <a:ea typeface="宋体" panose="02010600030101010101" pitchFamily="2" charset="-122"/>
              </a:rPr>
              <a:t> x extends y implements </a:t>
            </a:r>
            <a:r>
              <a:rPr lang="en-US" altLang="zh-CN" sz="1600" kern="0" dirty="0" err="1">
                <a:effectLst/>
                <a:latin typeface="宋体" panose="02010600030101010101" pitchFamily="2" charset="-122"/>
                <a:ea typeface="宋体" panose="02010600030101010101" pitchFamily="2" charset="-122"/>
              </a:rPr>
              <a:t>yl</a:t>
            </a:r>
            <a:r>
              <a:rPr lang="en-US" altLang="zh-CN" sz="1600" kern="0" dirty="0">
                <a:effectLst/>
                <a:latin typeface="宋体" panose="02010600030101010101" pitchFamily="2" charset="-122"/>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100" dirty="0">
                <a:effectLst/>
                <a:latin typeface="宋体" panose="02010600030101010101" pitchFamily="2" charset="-122"/>
                <a:ea typeface="宋体" panose="02010600030101010101" pitchFamily="2" charset="-122"/>
              </a:rPr>
              <a:t>4.</a:t>
            </a:r>
            <a:r>
              <a:rPr lang="en-US" altLang="zh-CN" sz="1600" kern="1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 </a:t>
            </a:r>
            <a:r>
              <a:rPr lang="zh-CN" altLang="zh-CN" sz="1600" kern="100" dirty="0">
                <a:solidFill>
                  <a:srgbClr val="000000"/>
                </a:solidFill>
                <a:effectLst/>
                <a:latin typeface="Times New Roman" panose="02020603050405020304" pitchFamily="18" charset="0"/>
                <a:ea typeface="宋体" panose="02010600030101010101" pitchFamily="2" charset="-122"/>
                <a:cs typeface="Arial" panose="020B0604020202020204" pitchFamily="34" charset="0"/>
              </a:rPr>
              <a:t>在创建对象时必须（）</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100" dirty="0">
                <a:effectLst/>
                <a:latin typeface="宋体" panose="02010600030101010101" pitchFamily="2" charset="-122"/>
                <a:ea typeface="宋体" panose="02010600030101010101" pitchFamily="2" charset="-122"/>
              </a:rPr>
              <a:t>A.</a:t>
            </a:r>
            <a:r>
              <a:rPr lang="en-US" altLang="zh-CN" sz="1600" kern="1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 </a:t>
            </a:r>
            <a:r>
              <a:rPr lang="zh-CN" altLang="zh-CN" sz="1600" kern="100" dirty="0">
                <a:solidFill>
                  <a:srgbClr val="000000"/>
                </a:solidFill>
                <a:effectLst/>
                <a:latin typeface="Times New Roman" panose="02020603050405020304" pitchFamily="18" charset="0"/>
                <a:ea typeface="宋体" panose="02010600030101010101" pitchFamily="2" charset="-122"/>
                <a:cs typeface="Arial" panose="020B0604020202020204" pitchFamily="34" charset="0"/>
              </a:rPr>
              <a:t>先声明对象，然后才能使用对象</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100" dirty="0">
                <a:effectLst/>
                <a:latin typeface="宋体" panose="02010600030101010101" pitchFamily="2" charset="-122"/>
                <a:ea typeface="宋体" panose="02010600030101010101" pitchFamily="2" charset="-122"/>
              </a:rPr>
              <a:t>B.</a:t>
            </a:r>
            <a:r>
              <a:rPr lang="en-US" altLang="zh-CN" sz="1600" kern="1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 </a:t>
            </a:r>
            <a:r>
              <a:rPr lang="zh-CN" altLang="zh-CN" sz="1600" kern="100" dirty="0">
                <a:solidFill>
                  <a:srgbClr val="000000"/>
                </a:solidFill>
                <a:effectLst/>
                <a:latin typeface="Times New Roman" panose="02020603050405020304" pitchFamily="18" charset="0"/>
                <a:ea typeface="宋体" panose="02010600030101010101" pitchFamily="2" charset="-122"/>
                <a:cs typeface="Arial" panose="020B0604020202020204" pitchFamily="34" charset="0"/>
              </a:rPr>
              <a:t>先声明对象，为对象分配内存空间，然后才能使用对象</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100" dirty="0">
                <a:effectLst/>
                <a:latin typeface="宋体" panose="02010600030101010101" pitchFamily="2" charset="-122"/>
                <a:ea typeface="宋体" panose="02010600030101010101" pitchFamily="2" charset="-122"/>
              </a:rPr>
              <a:t>C.</a:t>
            </a:r>
            <a:r>
              <a:rPr lang="en-US" altLang="zh-CN" sz="1600" kern="1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 </a:t>
            </a:r>
            <a:r>
              <a:rPr lang="zh-CN" altLang="zh-CN" sz="1600" kern="100" dirty="0">
                <a:solidFill>
                  <a:srgbClr val="000000"/>
                </a:solidFill>
                <a:effectLst/>
                <a:latin typeface="Times New Roman" panose="02020603050405020304" pitchFamily="18" charset="0"/>
                <a:ea typeface="宋体" panose="02010600030101010101" pitchFamily="2" charset="-122"/>
                <a:cs typeface="Arial" panose="020B0604020202020204" pitchFamily="34" charset="0"/>
              </a:rPr>
              <a:t>先声明对象，为对象分配内存空间，对对象初始化，然后才能使用对象</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100" dirty="0">
                <a:effectLst/>
                <a:latin typeface="宋体" panose="02010600030101010101" pitchFamily="2" charset="-122"/>
                <a:ea typeface="宋体" panose="02010600030101010101" pitchFamily="2" charset="-122"/>
              </a:rPr>
              <a:t>D.</a:t>
            </a:r>
            <a:r>
              <a:rPr lang="en-US" altLang="zh-CN" sz="1600" kern="100" dirty="0">
                <a:solidFill>
                  <a:srgbClr val="000000"/>
                </a:solidFill>
                <a:effectLst/>
                <a:latin typeface="宋体" panose="02010600030101010101" pitchFamily="2" charset="-122"/>
                <a:ea typeface="宋体" panose="02010600030101010101" pitchFamily="2" charset="-122"/>
                <a:cs typeface="Arial" panose="020B0604020202020204" pitchFamily="34" charset="0"/>
              </a:rPr>
              <a:t> </a:t>
            </a:r>
            <a:r>
              <a:rPr lang="zh-CN" altLang="zh-CN" sz="1600" kern="100" dirty="0">
                <a:solidFill>
                  <a:srgbClr val="000000"/>
                </a:solidFill>
                <a:effectLst/>
                <a:latin typeface="Times New Roman" panose="02020603050405020304" pitchFamily="18" charset="0"/>
                <a:ea typeface="宋体" panose="02010600030101010101" pitchFamily="2" charset="-122"/>
                <a:cs typeface="Arial" panose="020B0604020202020204" pitchFamily="34" charset="0"/>
              </a:rPr>
              <a:t>上述说法都对</a:t>
            </a:r>
            <a:endParaRPr lang="zh-CN" altLang="zh-CN" sz="1600" kern="100" dirty="0">
              <a:effectLst/>
              <a:latin typeface="Times New Roman" panose="02020603050405020304" pitchFamily="18" charset="0"/>
              <a:ea typeface="宋体" panose="02010600030101010101" pitchFamily="2" charset="-122"/>
            </a:endParaRPr>
          </a:p>
          <a:p>
            <a:pPr algn="l"/>
            <a:r>
              <a:rPr lang="zh-CN" altLang="zh-CN" sz="1600" kern="100" dirty="0">
                <a:effectLst/>
                <a:latin typeface="Times New Roman" panose="02020603050405020304" pitchFamily="18" charset="0"/>
                <a:ea typeface="宋体" panose="02010600030101010101" pitchFamily="2" charset="-122"/>
              </a:rPr>
              <a:t>二、填空题</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100" dirty="0">
                <a:solidFill>
                  <a:srgbClr val="000000"/>
                </a:solidFill>
                <a:effectLst/>
                <a:latin typeface="宋体" panose="02010600030101010101" pitchFamily="2" charset="-122"/>
                <a:ea typeface="宋体" panose="02010600030101010101" pitchFamily="2" charset="-122"/>
              </a:rPr>
              <a:t>1.</a:t>
            </a:r>
            <a:r>
              <a:rPr lang="zh-CN" altLang="zh-CN" sz="1600" kern="100" dirty="0">
                <a:solidFill>
                  <a:srgbClr val="000000"/>
                </a:solidFill>
                <a:effectLst/>
                <a:latin typeface="Times New Roman" panose="02020603050405020304" pitchFamily="18" charset="0"/>
                <a:ea typeface="宋体" panose="02010600030101010101" pitchFamily="2" charset="-122"/>
              </a:rPr>
              <a:t>面向对象的三大特征</a:t>
            </a:r>
            <a:r>
              <a:rPr lang="en-US" altLang="zh-CN" sz="1600" kern="100" dirty="0">
                <a:solidFill>
                  <a:srgbClr val="000000"/>
                </a:solidFill>
                <a:effectLst/>
                <a:latin typeface="Times New Roman" panose="02020603050405020304" pitchFamily="18" charset="0"/>
                <a:ea typeface="宋体" panose="02010600030101010101" pitchFamily="2" charset="-122"/>
              </a:rPr>
              <a:t>______ </a:t>
            </a:r>
            <a:r>
              <a:rPr lang="zh-CN" altLang="zh-CN" sz="1600" kern="100" dirty="0">
                <a:solidFill>
                  <a:srgbClr val="000000"/>
                </a:solidFill>
                <a:effectLst/>
                <a:latin typeface="Times New Roman" panose="02020603050405020304" pitchFamily="18" charset="0"/>
                <a:ea typeface="宋体" panose="02010600030101010101" pitchFamily="2" charset="-122"/>
              </a:rPr>
              <a:t>、</a:t>
            </a:r>
            <a:r>
              <a:rPr lang="en-US" altLang="zh-CN" sz="1600" kern="100" dirty="0">
                <a:solidFill>
                  <a:srgbClr val="000000"/>
                </a:solidFill>
                <a:effectLst/>
                <a:latin typeface="Times New Roman" panose="02020603050405020304" pitchFamily="18" charset="0"/>
                <a:ea typeface="宋体" panose="02010600030101010101" pitchFamily="2" charset="-122"/>
              </a:rPr>
              <a:t> _______ </a:t>
            </a:r>
            <a:r>
              <a:rPr lang="zh-CN" altLang="zh-CN" sz="1600" kern="100" dirty="0">
                <a:solidFill>
                  <a:srgbClr val="000000"/>
                </a:solidFill>
                <a:effectLst/>
                <a:latin typeface="Times New Roman" panose="02020603050405020304" pitchFamily="18" charset="0"/>
                <a:ea typeface="宋体" panose="02010600030101010101" pitchFamily="2" charset="-122"/>
              </a:rPr>
              <a:t>、</a:t>
            </a:r>
            <a:r>
              <a:rPr lang="en-US" altLang="zh-CN" sz="1600" kern="100" dirty="0">
                <a:solidFill>
                  <a:srgbClr val="000000"/>
                </a:solidFill>
                <a:effectLst/>
                <a:latin typeface="Times New Roman" panose="02020603050405020304" pitchFamily="18" charset="0"/>
                <a:ea typeface="宋体" panose="02010600030101010101" pitchFamily="2" charset="-122"/>
              </a:rPr>
              <a:t> _______</a:t>
            </a:r>
            <a:r>
              <a:rPr lang="zh-CN" altLang="zh-CN" sz="1600" kern="100" dirty="0">
                <a:solidFill>
                  <a:srgbClr val="000000"/>
                </a:solidFill>
                <a:effectLst/>
                <a:latin typeface="Times New Roman" panose="02020603050405020304" pitchFamily="18" charset="0"/>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algn="just"/>
            <a:r>
              <a:rPr lang="en-US" altLang="zh-CN" sz="1600" kern="100" dirty="0">
                <a:effectLst/>
                <a:latin typeface="宋体" panose="02010600030101010101" pitchFamily="2" charset="-122"/>
                <a:ea typeface="宋体" panose="02010600030101010101" pitchFamily="2" charset="-122"/>
              </a:rPr>
              <a:t>2.Java </a:t>
            </a:r>
            <a:r>
              <a:rPr lang="zh-CN" altLang="zh-CN" sz="1600" kern="100" dirty="0">
                <a:effectLst/>
                <a:latin typeface="Times New Roman" panose="02020603050405020304" pitchFamily="18" charset="0"/>
                <a:ea typeface="宋体" panose="02010600030101010101" pitchFamily="2" charset="-122"/>
              </a:rPr>
              <a:t>逻辑常量有两个</a:t>
            </a:r>
            <a:r>
              <a:rPr lang="en-US" altLang="zh-CN" sz="1600" kern="100" dirty="0">
                <a:effectLst/>
                <a:latin typeface="Times New Roman" panose="02020603050405020304" pitchFamily="18" charset="0"/>
                <a:ea typeface="宋体" panose="02010600030101010101" pitchFamily="2" charset="-122"/>
              </a:rPr>
              <a:t>:</a:t>
            </a:r>
            <a:r>
              <a:rPr lang="en-US" altLang="zh-CN" sz="1600" kern="100" dirty="0">
                <a:solidFill>
                  <a:srgbClr val="000000"/>
                </a:solidFill>
                <a:effectLst/>
                <a:latin typeface="Times New Roman" panose="02020603050405020304" pitchFamily="18" charset="0"/>
                <a:ea typeface="宋体" panose="02010600030101010101" pitchFamily="2" charset="-122"/>
              </a:rPr>
              <a:t>______</a:t>
            </a:r>
            <a:r>
              <a:rPr lang="zh-CN" altLang="zh-CN" sz="1600" kern="100" dirty="0">
                <a:effectLst/>
                <a:latin typeface="Times New Roman" panose="02020603050405020304" pitchFamily="18" charset="0"/>
                <a:ea typeface="宋体" panose="02010600030101010101" pitchFamily="2" charset="-122"/>
              </a:rPr>
              <a:t>和</a:t>
            </a:r>
            <a:r>
              <a:rPr lang="en-US" altLang="zh-CN" sz="1600" kern="100" dirty="0">
                <a:solidFill>
                  <a:srgbClr val="000000"/>
                </a:solidFill>
                <a:effectLst/>
                <a:latin typeface="Times New Roman" panose="02020603050405020304" pitchFamily="18" charset="0"/>
                <a:ea typeface="宋体" panose="02010600030101010101" pitchFamily="2" charset="-122"/>
              </a:rPr>
              <a:t>______</a:t>
            </a:r>
            <a:r>
              <a:rPr lang="zh-CN" altLang="zh-CN" sz="1600" kern="100" dirty="0">
                <a:effectLst/>
                <a:latin typeface="Times New Roman" panose="02020603050405020304" pitchFamily="18" charset="0"/>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100" dirty="0">
                <a:effectLst/>
                <a:latin typeface="宋体" panose="02010600030101010101" pitchFamily="2" charset="-122"/>
                <a:ea typeface="宋体" panose="02010600030101010101" pitchFamily="2" charset="-122"/>
              </a:rPr>
              <a:t>3.</a:t>
            </a:r>
            <a:r>
              <a:rPr lang="zh-CN" altLang="zh-CN" sz="1600" kern="100" dirty="0">
                <a:effectLst/>
                <a:latin typeface="Times New Roman" panose="02020603050405020304" pitchFamily="18" charset="0"/>
                <a:ea typeface="宋体" panose="02010600030101010101" pitchFamily="2" charset="-122"/>
              </a:rPr>
              <a:t>比较两个数相等的运算符是</a:t>
            </a:r>
            <a:r>
              <a:rPr lang="en-US" altLang="zh-CN" sz="1600" kern="100" dirty="0">
                <a:effectLst/>
                <a:latin typeface="Times New Roman" panose="02020603050405020304" pitchFamily="18" charset="0"/>
                <a:ea typeface="宋体" panose="02010600030101010101" pitchFamily="2" charset="-122"/>
              </a:rPr>
              <a:t>_______</a:t>
            </a:r>
            <a:r>
              <a:rPr lang="zh-CN" altLang="zh-CN" sz="1600" kern="100" dirty="0">
                <a:effectLst/>
                <a:latin typeface="Times New Roman" panose="02020603050405020304" pitchFamily="18" charset="0"/>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a:p>
            <a:pPr algn="l"/>
            <a:r>
              <a:rPr lang="en-US" altLang="zh-CN" sz="1600" kern="100" dirty="0">
                <a:effectLst/>
                <a:latin typeface="宋体" panose="02010600030101010101" pitchFamily="2" charset="-122"/>
                <a:ea typeface="宋体" panose="02010600030101010101" pitchFamily="2" charset="-122"/>
              </a:rPr>
              <a:t>4.Java </a:t>
            </a:r>
            <a:r>
              <a:rPr lang="zh-CN" altLang="zh-CN" sz="1600" kern="100" dirty="0">
                <a:effectLst/>
                <a:latin typeface="Times New Roman" panose="02020603050405020304" pitchFamily="18" charset="0"/>
                <a:ea typeface="宋体" panose="02010600030101010101" pitchFamily="2" charset="-122"/>
              </a:rPr>
              <a:t>中的八种基本数据类型分别是</a:t>
            </a:r>
            <a:r>
              <a:rPr lang="en-US" altLang="zh-CN" sz="1600" kern="100" dirty="0">
                <a:effectLst/>
                <a:latin typeface="Times New Roman" panose="02020603050405020304" pitchFamily="18" charset="0"/>
                <a:ea typeface="宋体" panose="02010600030101010101" pitchFamily="2" charset="-122"/>
              </a:rPr>
              <a:t>:______</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______</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______</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______</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______</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______</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______</a:t>
            </a:r>
            <a:r>
              <a:rPr lang="zh-CN" altLang="zh-CN" sz="1600" kern="100" dirty="0">
                <a:effectLst/>
                <a:latin typeface="Times New Roman" panose="02020603050405020304" pitchFamily="18" charset="0"/>
                <a:ea typeface="宋体" panose="02010600030101010101" pitchFamily="2" charset="-122"/>
              </a:rPr>
              <a:t>、</a:t>
            </a:r>
            <a:r>
              <a:rPr lang="en-US" altLang="zh-CN" sz="1600" kern="100" dirty="0">
                <a:effectLst/>
                <a:latin typeface="Times New Roman" panose="02020603050405020304" pitchFamily="18" charset="0"/>
                <a:ea typeface="宋体" panose="02010600030101010101" pitchFamily="2" charset="-122"/>
              </a:rPr>
              <a:t>______</a:t>
            </a:r>
            <a:r>
              <a:rPr lang="zh-CN" altLang="zh-CN" sz="1600" kern="100" dirty="0">
                <a:effectLst/>
                <a:latin typeface="Times New Roman" panose="02020603050405020304" pitchFamily="18" charset="0"/>
                <a:ea typeface="宋体" panose="02010600030101010101" pitchFamily="2" charset="-122"/>
              </a:rPr>
              <a:t>。</a:t>
            </a:r>
            <a:endParaRPr lang="zh-CN" altLang="zh-CN" sz="16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1150" y="609674"/>
            <a:ext cx="11698287" cy="5601533"/>
          </a:xfrm>
          <a:prstGeom prst="rect">
            <a:avLst/>
          </a:prstGeom>
          <a:noFill/>
        </p:spPr>
        <p:txBody>
          <a:bodyPr wrap="square">
            <a:spAutoFit/>
          </a:bodyPr>
          <a:lstStyle/>
          <a:p>
            <a:pPr algn="l"/>
            <a:r>
              <a:rPr lang="zh-CN" altLang="zh-CN" sz="1800" kern="100" dirty="0">
                <a:effectLst/>
                <a:latin typeface="Times New Roman" panose="02020603050405020304" pitchFamily="18" charset="0"/>
                <a:ea typeface="宋体" panose="02010600030101010101" pitchFamily="2" charset="-122"/>
              </a:rPr>
              <a:t>三、简答题</a:t>
            </a:r>
            <a:endParaRPr lang="zh-CN" altLang="zh-CN" sz="1800" kern="100" dirty="0">
              <a:effectLst/>
              <a:latin typeface="Times New Roman" panose="02020603050405020304" pitchFamily="18" charset="0"/>
              <a:ea typeface="宋体" panose="02010600030101010101" pitchFamily="2" charset="-122"/>
            </a:endParaRPr>
          </a:p>
          <a:p>
            <a:pPr algn="l"/>
            <a:r>
              <a:rPr lang="en-US" altLang="zh-CN" sz="1800" kern="100" dirty="0">
                <a:effectLst/>
                <a:latin typeface="宋体" panose="02010600030101010101" pitchFamily="2" charset="-122"/>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定义一个</a:t>
            </a:r>
            <a:r>
              <a:rPr lang="en-US" altLang="zh-CN" sz="1800" kern="100" dirty="0">
                <a:effectLst/>
                <a:latin typeface="Times New Roman" panose="02020603050405020304" pitchFamily="18" charset="0"/>
                <a:ea typeface="宋体" panose="02010600030101010101" pitchFamily="2" charset="-122"/>
              </a:rPr>
              <a:t>Father</a:t>
            </a:r>
            <a:r>
              <a:rPr lang="zh-CN" altLang="zh-CN" sz="1800" kern="100" dirty="0">
                <a:effectLst/>
                <a:latin typeface="Times New Roman" panose="02020603050405020304" pitchFamily="18" charset="0"/>
                <a:ea typeface="宋体" panose="02010600030101010101" pitchFamily="2" charset="-122"/>
              </a:rPr>
              <a:t>和</a:t>
            </a:r>
            <a:r>
              <a:rPr lang="en-US" altLang="zh-CN" sz="1800" kern="100" dirty="0">
                <a:effectLst/>
                <a:latin typeface="Times New Roman" panose="02020603050405020304" pitchFamily="18" charset="0"/>
                <a:ea typeface="宋体" panose="02010600030101010101" pitchFamily="2" charset="-122"/>
              </a:rPr>
              <a:t>Child</a:t>
            </a:r>
            <a:r>
              <a:rPr lang="zh-CN" altLang="zh-CN" sz="1800" kern="100" dirty="0">
                <a:effectLst/>
                <a:latin typeface="Times New Roman" panose="02020603050405020304" pitchFamily="18" charset="0"/>
                <a:ea typeface="宋体" panose="02010600030101010101" pitchFamily="2" charset="-122"/>
              </a:rPr>
              <a:t>类，并进行测试。</a:t>
            </a:r>
            <a:endParaRPr lang="zh-CN" altLang="zh-CN" sz="1800" kern="100" dirty="0">
              <a:effectLst/>
              <a:latin typeface="Times New Roman" panose="02020603050405020304" pitchFamily="18" charset="0"/>
              <a:ea typeface="宋体" panose="02010600030101010101" pitchFamily="2" charset="-122"/>
            </a:endParaRPr>
          </a:p>
          <a:p>
            <a:pPr algn="l"/>
            <a:r>
              <a:rPr lang="zh-CN" altLang="zh-CN" sz="1800" kern="100" dirty="0">
                <a:effectLst/>
                <a:latin typeface="Times New Roman" panose="02020603050405020304" pitchFamily="18" charset="0"/>
                <a:ea typeface="宋体" panose="02010600030101010101" pitchFamily="2" charset="-122"/>
              </a:rPr>
              <a:t>要求如下：</a:t>
            </a:r>
            <a:endParaRPr lang="zh-CN" altLang="zh-CN" sz="1800" kern="100" dirty="0">
              <a:effectLst/>
              <a:latin typeface="Times New Roman" panose="02020603050405020304" pitchFamily="18" charset="0"/>
              <a:ea typeface="宋体" panose="02010600030101010101" pitchFamily="2" charset="-122"/>
            </a:endParaRPr>
          </a:p>
          <a:p>
            <a:pPr algn="l"/>
            <a:r>
              <a:rPr lang="en-US" altLang="zh-CN" sz="1800" kern="100" dirty="0">
                <a:effectLst/>
                <a:latin typeface="宋体" panose="02010600030101010101" pitchFamily="2" charset="-122"/>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Father</a:t>
            </a:r>
            <a:r>
              <a:rPr lang="zh-CN" altLang="zh-CN" sz="1800" kern="100" dirty="0">
                <a:effectLst/>
                <a:latin typeface="Times New Roman" panose="02020603050405020304" pitchFamily="18" charset="0"/>
                <a:ea typeface="宋体" panose="02010600030101010101" pitchFamily="2" charset="-122"/>
              </a:rPr>
              <a:t>类为外部类，类中定义一个私有的</a:t>
            </a:r>
            <a:r>
              <a:rPr lang="en-US" altLang="zh-CN" sz="1800" kern="100" dirty="0">
                <a:effectLst/>
                <a:latin typeface="Times New Roman" panose="02020603050405020304" pitchFamily="18" charset="0"/>
                <a:ea typeface="宋体" panose="02010600030101010101" pitchFamily="2" charset="-122"/>
              </a:rPr>
              <a:t>String</a:t>
            </a:r>
            <a:r>
              <a:rPr lang="zh-CN" altLang="zh-CN" sz="1800" kern="100" dirty="0">
                <a:effectLst/>
                <a:latin typeface="Times New Roman" panose="02020603050405020304" pitchFamily="18" charset="0"/>
                <a:ea typeface="宋体" panose="02010600030101010101" pitchFamily="2" charset="-122"/>
              </a:rPr>
              <a:t>类型的属性</a:t>
            </a:r>
            <a:r>
              <a:rPr lang="en-US" altLang="zh-CN" sz="1800" kern="100" dirty="0">
                <a:effectLst/>
                <a:latin typeface="Times New Roman" panose="02020603050405020304" pitchFamily="18" charset="0"/>
                <a:ea typeface="宋体" panose="02010600030101010101" pitchFamily="2" charset="-122"/>
              </a:rPr>
              <a:t>name</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name</a:t>
            </a:r>
            <a:r>
              <a:rPr lang="zh-CN" altLang="zh-CN" sz="1800" kern="100" dirty="0">
                <a:effectLst/>
                <a:latin typeface="Times New Roman" panose="02020603050405020304" pitchFamily="18" charset="0"/>
                <a:ea typeface="宋体" panose="02010600030101010101" pitchFamily="2" charset="-122"/>
              </a:rPr>
              <a:t>的值为</a:t>
            </a:r>
            <a:r>
              <a:rPr lang="en-US" altLang="zh-CN" sz="1800" kern="100" dirty="0">
                <a:effectLst/>
                <a:latin typeface="Times New Roman" panose="02020603050405020304" pitchFamily="18" charset="0"/>
                <a:ea typeface="宋体" panose="02010600030101010101" pitchFamily="2" charset="-122"/>
              </a:rPr>
              <a:t>“</a:t>
            </a:r>
            <a:r>
              <a:rPr lang="en-US" altLang="zh-CN" sz="1800" kern="100" dirty="0" err="1">
                <a:effectLst/>
                <a:latin typeface="Times New Roman" panose="02020603050405020304" pitchFamily="18" charset="0"/>
                <a:ea typeface="宋体" panose="02010600030101010101" pitchFamily="2" charset="-122"/>
              </a:rPr>
              <a:t>zhangjun</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algn="l"/>
            <a:r>
              <a:rPr lang="en-US" altLang="zh-CN" sz="1800" kern="100" dirty="0">
                <a:effectLst/>
                <a:latin typeface="宋体" panose="02010600030101010101" pitchFamily="2" charset="-122"/>
                <a:ea typeface="宋体" panose="02010600030101010101" pitchFamily="2" charset="-122"/>
              </a:rPr>
              <a:t>2</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Child</a:t>
            </a:r>
            <a:r>
              <a:rPr lang="zh-CN" altLang="zh-CN" sz="1800" kern="100" dirty="0">
                <a:effectLst/>
                <a:latin typeface="Times New Roman" panose="02020603050405020304" pitchFamily="18" charset="0"/>
                <a:ea typeface="宋体" panose="02010600030101010101" pitchFamily="2" charset="-122"/>
              </a:rPr>
              <a:t>类为</a:t>
            </a:r>
            <a:r>
              <a:rPr lang="en-US" altLang="zh-CN" sz="1800" kern="100" dirty="0">
                <a:effectLst/>
                <a:latin typeface="Times New Roman" panose="02020603050405020304" pitchFamily="18" charset="0"/>
                <a:ea typeface="宋体" panose="02010600030101010101" pitchFamily="2" charset="-122"/>
              </a:rPr>
              <a:t>Father</a:t>
            </a:r>
            <a:r>
              <a:rPr lang="zh-CN" altLang="zh-CN" sz="1800" kern="100" dirty="0">
                <a:effectLst/>
                <a:latin typeface="Times New Roman" panose="02020603050405020304" pitchFamily="18" charset="0"/>
                <a:ea typeface="宋体" panose="02010600030101010101" pitchFamily="2" charset="-122"/>
              </a:rPr>
              <a:t>类的内部类，其中定义一个</a:t>
            </a:r>
            <a:r>
              <a:rPr lang="en-US" altLang="zh-CN" sz="1800" kern="100" dirty="0" err="1">
                <a:effectLst/>
                <a:latin typeface="Times New Roman" panose="02020603050405020304" pitchFamily="18" charset="0"/>
                <a:ea typeface="宋体" panose="02010600030101010101" pitchFamily="2" charset="-122"/>
              </a:rPr>
              <a:t>introFather</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方法，方法中调用</a:t>
            </a:r>
            <a:r>
              <a:rPr lang="en-US" altLang="zh-CN" sz="1800" kern="100" dirty="0">
                <a:effectLst/>
                <a:latin typeface="Times New Roman" panose="02020603050405020304" pitchFamily="18" charset="0"/>
                <a:ea typeface="宋体" panose="02010600030101010101" pitchFamily="2" charset="-122"/>
              </a:rPr>
              <a:t>Father</a:t>
            </a:r>
            <a:r>
              <a:rPr lang="zh-CN" altLang="zh-CN" sz="1800" kern="100" dirty="0">
                <a:effectLst/>
                <a:latin typeface="Times New Roman" panose="02020603050405020304" pitchFamily="18" charset="0"/>
                <a:ea typeface="宋体" panose="02010600030101010101" pitchFamily="2" charset="-122"/>
              </a:rPr>
              <a:t>类的</a:t>
            </a:r>
            <a:r>
              <a:rPr lang="en-US" altLang="zh-CN" sz="1800" kern="100" dirty="0">
                <a:effectLst/>
                <a:latin typeface="Times New Roman" panose="02020603050405020304" pitchFamily="18" charset="0"/>
                <a:ea typeface="宋体" panose="02010600030101010101" pitchFamily="2" charset="-122"/>
              </a:rPr>
              <a:t>name</a:t>
            </a:r>
            <a:r>
              <a:rPr lang="zh-CN" altLang="zh-CN" sz="1800" kern="100" dirty="0">
                <a:effectLst/>
                <a:latin typeface="Times New Roman" panose="02020603050405020304" pitchFamily="18" charset="0"/>
                <a:ea typeface="宋体" panose="02010600030101010101" pitchFamily="2" charset="-122"/>
              </a:rPr>
              <a:t>属性。</a:t>
            </a:r>
            <a:endParaRPr lang="zh-CN" altLang="zh-CN" sz="1800" kern="100" dirty="0">
              <a:effectLst/>
              <a:latin typeface="Times New Roman" panose="02020603050405020304" pitchFamily="18" charset="0"/>
              <a:ea typeface="宋体" panose="02010600030101010101" pitchFamily="2" charset="-122"/>
            </a:endParaRPr>
          </a:p>
          <a:p>
            <a:pPr algn="l"/>
            <a:r>
              <a:rPr lang="en-US" altLang="zh-CN" sz="1800" kern="100" dirty="0">
                <a:effectLst/>
                <a:latin typeface="宋体" panose="02010600030101010101" pitchFamily="2" charset="-122"/>
                <a:ea typeface="宋体" panose="02010600030101010101" pitchFamily="2" charset="-122"/>
              </a:rPr>
              <a:t>3</a:t>
            </a:r>
            <a:r>
              <a:rPr lang="zh-CN" altLang="zh-CN" sz="1800" kern="100" dirty="0">
                <a:effectLst/>
                <a:latin typeface="Times New Roman" panose="02020603050405020304" pitchFamily="18" charset="0"/>
                <a:ea typeface="宋体" panose="02010600030101010101" pitchFamily="2" charset="-122"/>
              </a:rPr>
              <a:t>）定义一个测试类</a:t>
            </a:r>
            <a:r>
              <a:rPr lang="en-US" altLang="zh-CN" sz="1800" kern="100" dirty="0">
                <a:effectLst/>
                <a:latin typeface="Times New Roman" panose="02020603050405020304" pitchFamily="18" charset="0"/>
                <a:ea typeface="宋体" panose="02010600030101010101" pitchFamily="2" charset="-122"/>
              </a:rPr>
              <a:t>Test</a:t>
            </a:r>
            <a:r>
              <a:rPr lang="zh-CN" altLang="zh-CN" sz="1800" kern="100" dirty="0">
                <a:effectLst/>
                <a:latin typeface="Times New Roman" panose="02020603050405020304" pitchFamily="18" charset="0"/>
                <a:ea typeface="宋体" panose="02010600030101010101" pitchFamily="2" charset="-122"/>
              </a:rPr>
              <a:t>，在</a:t>
            </a:r>
            <a:r>
              <a:rPr lang="en-US" altLang="zh-CN" sz="1800" kern="100" dirty="0">
                <a:effectLst/>
                <a:latin typeface="Times New Roman" panose="02020603050405020304" pitchFamily="18" charset="0"/>
                <a:ea typeface="宋体" panose="02010600030101010101" pitchFamily="2" charset="-122"/>
              </a:rPr>
              <a:t>Test</a:t>
            </a:r>
            <a:r>
              <a:rPr lang="zh-CN" altLang="zh-CN" sz="1800" kern="100" dirty="0">
                <a:effectLst/>
                <a:latin typeface="Times New Roman" panose="02020603050405020304" pitchFamily="18" charset="0"/>
                <a:ea typeface="宋体" panose="02010600030101010101" pitchFamily="2" charset="-122"/>
              </a:rPr>
              <a:t>类的</a:t>
            </a:r>
            <a:r>
              <a:rPr lang="en-US" altLang="zh-CN" sz="1800" kern="100" dirty="0">
                <a:effectLst/>
                <a:latin typeface="Times New Roman" panose="02020603050405020304" pitchFamily="18" charset="0"/>
                <a:ea typeface="宋体" panose="02010600030101010101" pitchFamily="2" charset="-122"/>
              </a:rPr>
              <a:t>main()</a:t>
            </a:r>
            <a:r>
              <a:rPr lang="zh-CN" altLang="zh-CN" sz="1800" kern="100" dirty="0">
                <a:effectLst/>
                <a:latin typeface="Times New Roman" panose="02020603050405020304" pitchFamily="18" charset="0"/>
                <a:ea typeface="宋体" panose="02010600030101010101" pitchFamily="2" charset="-122"/>
              </a:rPr>
              <a:t>方法中，创建</a:t>
            </a:r>
            <a:r>
              <a:rPr lang="en-US" altLang="zh-CN" sz="1800" kern="100" dirty="0">
                <a:effectLst/>
                <a:latin typeface="Times New Roman" panose="02020603050405020304" pitchFamily="18" charset="0"/>
                <a:ea typeface="宋体" panose="02010600030101010101" pitchFamily="2" charset="-122"/>
              </a:rPr>
              <a:t>Child</a:t>
            </a:r>
            <a:r>
              <a:rPr lang="zh-CN" altLang="zh-CN" sz="1800" kern="100" dirty="0">
                <a:effectLst/>
                <a:latin typeface="Times New Roman" panose="02020603050405020304" pitchFamily="18" charset="0"/>
                <a:ea typeface="宋体" panose="02010600030101010101" pitchFamily="2" charset="-122"/>
              </a:rPr>
              <a:t>对象，并调用</a:t>
            </a:r>
            <a:r>
              <a:rPr lang="en-US" altLang="zh-CN" sz="1800" kern="100" dirty="0" err="1">
                <a:effectLst/>
                <a:latin typeface="Times New Roman" panose="02020603050405020304" pitchFamily="18" charset="0"/>
                <a:ea typeface="宋体" panose="02010600030101010101" pitchFamily="2" charset="-122"/>
              </a:rPr>
              <a:t>introFather</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方法。</a:t>
            </a:r>
            <a:endParaRPr lang="zh-CN" altLang="zh-CN" sz="1800" kern="100" dirty="0">
              <a:effectLst/>
              <a:latin typeface="Times New Roman" panose="02020603050405020304" pitchFamily="18" charset="0"/>
              <a:ea typeface="宋体" panose="02010600030101010101" pitchFamily="2" charset="-122"/>
            </a:endParaRPr>
          </a:p>
          <a:p>
            <a:r>
              <a:rPr lang="en-US" altLang="zh-CN" sz="1800" kern="100" dirty="0">
                <a:effectLst/>
                <a:latin typeface="宋体" panose="02010600030101010101" pitchFamily="2" charset="-122"/>
                <a:cs typeface="Times New Roman" panose="02020603050405020304" pitchFamily="18" charset="0"/>
              </a:rPr>
              <a:t>2</a:t>
            </a:r>
            <a:r>
              <a:rPr lang="zh-CN" altLang="zh-CN" sz="1800" kern="100" dirty="0">
                <a:effectLst/>
                <a:ea typeface="宋体" panose="02010600030101010101" pitchFamily="2" charset="-122"/>
                <a:cs typeface="Times New Roman" panose="02020603050405020304" pitchFamily="18" charset="0"/>
              </a:rPr>
              <a:t>、简述下列程序运行结果</a:t>
            </a:r>
            <a:r>
              <a:rPr lang="en-US" altLang="zh-CN" sz="1800" kern="100" dirty="0">
                <a:effectLst/>
                <a:ea typeface="宋体" panose="02010600030101010101" pitchFamily="2" charset="-122"/>
                <a:cs typeface="Times New Roman" panose="02020603050405020304" pitchFamily="18" charset="0"/>
              </a:rPr>
              <a:t>:</a:t>
            </a:r>
            <a:br>
              <a:rPr lang="en-US" altLang="zh-CN" sz="1800" kern="100" dirty="0">
                <a:effectLst/>
                <a:ea typeface="宋体" panose="02010600030101010101" pitchFamily="2" charset="-122"/>
                <a:cs typeface="Times New Roman" panose="02020603050405020304" pitchFamily="18" charset="0"/>
              </a:rPr>
            </a:br>
            <a:r>
              <a:rPr lang="en-US" altLang="zh-CN" sz="1800" kern="100" dirty="0">
                <a:effectLst/>
                <a:ea typeface="宋体" panose="02010600030101010101" pitchFamily="2" charset="-122"/>
                <a:cs typeface="Times New Roman" panose="02020603050405020304" pitchFamily="18" charset="0"/>
              </a:rPr>
              <a:t>class A{ int y=6; class Inner{ static int y=3;</a:t>
            </a:r>
            <a:br>
              <a:rPr lang="en-US" altLang="zh-CN" sz="1800" kern="100" dirty="0">
                <a:effectLst/>
                <a:ea typeface="宋体" panose="02010600030101010101" pitchFamily="2" charset="-122"/>
                <a:cs typeface="Times New Roman" panose="02020603050405020304" pitchFamily="18" charset="0"/>
              </a:rPr>
            </a:br>
            <a:r>
              <a:rPr lang="en-US" altLang="zh-CN" sz="1800" kern="100" dirty="0">
                <a:effectLst/>
                <a:ea typeface="宋体" panose="02010600030101010101" pitchFamily="2" charset="-122"/>
                <a:cs typeface="Times New Roman" panose="02020603050405020304" pitchFamily="18" charset="0"/>
              </a:rPr>
              <a:t> void show(){</a:t>
            </a:r>
            <a:br>
              <a:rPr lang="en-US" altLang="zh-CN" sz="1800" kern="100" dirty="0">
                <a:effectLst/>
                <a:ea typeface="宋体" panose="02010600030101010101" pitchFamily="2" charset="-122"/>
                <a:cs typeface="Times New Roman" panose="02020603050405020304" pitchFamily="18" charset="0"/>
              </a:rPr>
            </a:br>
            <a:r>
              <a:rPr lang="en-US" altLang="zh-CN" sz="1800" kern="100" dirty="0">
                <a:effectLst/>
                <a:ea typeface="宋体" panose="02010600030101010101" pitchFamily="2" charset="-122"/>
                <a:cs typeface="Times New Roman" panose="02020603050405020304" pitchFamily="18" charset="0"/>
              </a:rPr>
              <a:t> </a:t>
            </a:r>
            <a:r>
              <a:rPr lang="en-US" altLang="zh-CN" sz="1800" kern="100" dirty="0" err="1">
                <a:effectLst/>
                <a:ea typeface="宋体" panose="02010600030101010101" pitchFamily="2" charset="-122"/>
                <a:cs typeface="Times New Roman" panose="02020603050405020304" pitchFamily="18" charset="0"/>
              </a:rPr>
              <a:t>System.out.println</a:t>
            </a:r>
            <a:r>
              <a:rPr lang="en-US" altLang="zh-CN" sz="1800" kern="100" dirty="0">
                <a:effectLst/>
                <a:ea typeface="宋体" panose="02010600030101010101" pitchFamily="2" charset="-122"/>
                <a:cs typeface="Times New Roman" panose="02020603050405020304" pitchFamily="18" charset="0"/>
              </a:rPr>
              <a:t>(y);</a:t>
            </a:r>
            <a:br>
              <a:rPr lang="en-US" altLang="zh-CN" sz="1800" kern="100" dirty="0">
                <a:effectLst/>
                <a:ea typeface="宋体" panose="02010600030101010101" pitchFamily="2" charset="-122"/>
                <a:cs typeface="Times New Roman" panose="02020603050405020304" pitchFamily="18" charset="0"/>
              </a:rPr>
            </a:br>
            <a:r>
              <a:rPr lang="en-US" altLang="zh-CN" sz="1800" kern="100" dirty="0">
                <a:effectLst/>
                <a:ea typeface="宋体" panose="02010600030101010101" pitchFamily="2" charset="-122"/>
                <a:cs typeface="Times New Roman" panose="02020603050405020304" pitchFamily="18" charset="0"/>
              </a:rPr>
              <a:t> }</a:t>
            </a:r>
            <a:br>
              <a:rPr lang="en-US" altLang="zh-CN" sz="1800" kern="100" dirty="0">
                <a:effectLst/>
                <a:ea typeface="宋体" panose="02010600030101010101" pitchFamily="2" charset="-122"/>
                <a:cs typeface="Times New Roman" panose="02020603050405020304" pitchFamily="18" charset="0"/>
              </a:rPr>
            </a:br>
            <a:r>
              <a:rPr lang="en-US" altLang="zh-CN" sz="1800" kern="100" dirty="0">
                <a:effectLst/>
                <a:ea typeface="宋体" panose="02010600030101010101" pitchFamily="2" charset="-122"/>
                <a:cs typeface="Times New Roman" panose="02020603050405020304" pitchFamily="18" charset="0"/>
              </a:rPr>
              <a:t> }</a:t>
            </a:r>
            <a:br>
              <a:rPr lang="en-US" altLang="zh-CN" sz="1800" kern="100" dirty="0">
                <a:effectLst/>
                <a:ea typeface="宋体" panose="02010600030101010101" pitchFamily="2" charset="-122"/>
                <a:cs typeface="Times New Roman" panose="02020603050405020304" pitchFamily="18" charset="0"/>
              </a:rPr>
            </a:br>
            <a:r>
              <a:rPr lang="en-US" altLang="zh-CN" sz="1800" kern="100" dirty="0">
                <a:effectLst/>
                <a:ea typeface="宋体" panose="02010600030101010101" pitchFamily="2" charset="-122"/>
                <a:cs typeface="Times New Roman" panose="02020603050405020304" pitchFamily="18" charset="0"/>
              </a:rPr>
              <a:t>}</a:t>
            </a:r>
            <a:br>
              <a:rPr lang="en-US" altLang="zh-CN" sz="1800" kern="100" dirty="0">
                <a:effectLst/>
                <a:ea typeface="宋体" panose="02010600030101010101" pitchFamily="2" charset="-122"/>
                <a:cs typeface="Times New Roman" panose="02020603050405020304" pitchFamily="18" charset="0"/>
              </a:rPr>
            </a:br>
            <a:r>
              <a:rPr lang="en-US" altLang="zh-CN" sz="1800" kern="100" dirty="0">
                <a:effectLst/>
                <a:latin typeface="宋体" panose="02010600030101010101" pitchFamily="2" charset="-122"/>
                <a:ea typeface="宋体" panose="02010600030101010101" pitchFamily="2" charset="-122"/>
              </a:rPr>
              <a:t>class Demo{</a:t>
            </a:r>
            <a:br>
              <a:rPr lang="en-US" altLang="zh-CN" sz="1800" kern="100" dirty="0">
                <a:effectLst/>
                <a:latin typeface="宋体" panose="02010600030101010101" pitchFamily="2" charset="-122"/>
                <a:ea typeface="宋体" panose="02010600030101010101" pitchFamily="2" charset="-122"/>
              </a:rPr>
            </a:br>
            <a:r>
              <a:rPr lang="en-US" altLang="zh-CN" sz="1800" kern="100" dirty="0">
                <a:effectLst/>
                <a:latin typeface="宋体" panose="02010600030101010101" pitchFamily="2" charset="-122"/>
                <a:ea typeface="宋体" panose="02010600030101010101" pitchFamily="2" charset="-122"/>
              </a:rPr>
              <a:t> public static void main(String [] </a:t>
            </a:r>
            <a:r>
              <a:rPr lang="en-US" altLang="zh-CN" sz="1800" kern="100" dirty="0" err="1">
                <a:effectLst/>
                <a:latin typeface="宋体" panose="02010600030101010101" pitchFamily="2" charset="-122"/>
                <a:ea typeface="宋体" panose="02010600030101010101" pitchFamily="2" charset="-122"/>
              </a:rPr>
              <a:t>args</a:t>
            </a:r>
            <a:r>
              <a:rPr lang="en-US" altLang="zh-CN" sz="1800" kern="100" dirty="0">
                <a:effectLst/>
                <a:latin typeface="宋体" panose="02010600030101010101" pitchFamily="2" charset="-122"/>
                <a:ea typeface="宋体" panose="02010600030101010101" pitchFamily="2" charset="-122"/>
              </a:rPr>
              <a:t>){</a:t>
            </a:r>
            <a:br>
              <a:rPr lang="en-US" altLang="zh-CN" sz="1800" kern="100" dirty="0">
                <a:effectLst/>
                <a:latin typeface="宋体" panose="02010600030101010101" pitchFamily="2" charset="-122"/>
                <a:ea typeface="宋体" panose="02010600030101010101" pitchFamily="2" charset="-122"/>
              </a:rPr>
            </a:br>
            <a:r>
              <a:rPr lang="en-US" altLang="zh-CN" sz="1800" kern="100" dirty="0">
                <a:effectLst/>
                <a:latin typeface="宋体" panose="02010600030101010101" pitchFamily="2" charset="-122"/>
                <a:ea typeface="宋体" panose="02010600030101010101" pitchFamily="2" charset="-122"/>
              </a:rPr>
              <a:t> </a:t>
            </a:r>
            <a:r>
              <a:rPr lang="en-US" altLang="zh-CN" sz="1800" kern="100" dirty="0" err="1">
                <a:effectLst/>
                <a:latin typeface="宋体" panose="02010600030101010101" pitchFamily="2" charset="-122"/>
                <a:ea typeface="宋体" panose="02010600030101010101" pitchFamily="2" charset="-122"/>
              </a:rPr>
              <a:t>A.Inner</a:t>
            </a:r>
            <a:r>
              <a:rPr lang="en-US" altLang="zh-CN" sz="1800" kern="100" dirty="0">
                <a:effectLst/>
                <a:latin typeface="宋体" panose="02010600030101010101" pitchFamily="2" charset="-122"/>
                <a:ea typeface="宋体" panose="02010600030101010101" pitchFamily="2" charset="-122"/>
              </a:rPr>
              <a:t> inner=new A().new Inner();</a:t>
            </a:r>
            <a:br>
              <a:rPr lang="en-US" altLang="zh-CN" sz="1800" kern="100" dirty="0">
                <a:effectLst/>
                <a:latin typeface="宋体" panose="02010600030101010101" pitchFamily="2" charset="-122"/>
                <a:ea typeface="宋体" panose="02010600030101010101" pitchFamily="2" charset="-122"/>
              </a:rPr>
            </a:br>
            <a:r>
              <a:rPr lang="en-US" altLang="zh-CN" sz="1800" kern="100" dirty="0">
                <a:effectLst/>
                <a:latin typeface="宋体" panose="02010600030101010101" pitchFamily="2" charset="-122"/>
                <a:ea typeface="宋体" panose="02010600030101010101" pitchFamily="2" charset="-122"/>
              </a:rPr>
              <a:t> </a:t>
            </a:r>
            <a:r>
              <a:rPr lang="en-US" altLang="zh-CN" sz="1800" kern="100" dirty="0" err="1">
                <a:effectLst/>
                <a:latin typeface="宋体" panose="02010600030101010101" pitchFamily="2" charset="-122"/>
                <a:ea typeface="宋体" panose="02010600030101010101" pitchFamily="2" charset="-122"/>
              </a:rPr>
              <a:t>inner.show</a:t>
            </a:r>
            <a:r>
              <a:rPr lang="en-US" altLang="zh-CN" sz="1800" kern="100" dirty="0">
                <a:effectLst/>
                <a:latin typeface="宋体" panose="02010600030101010101" pitchFamily="2" charset="-122"/>
                <a:ea typeface="宋体" panose="02010600030101010101" pitchFamily="2" charset="-122"/>
              </a:rPr>
              <a:t>();</a:t>
            </a:r>
            <a:br>
              <a:rPr lang="en-US" altLang="zh-CN" sz="1800" kern="100" dirty="0">
                <a:effectLst/>
                <a:latin typeface="宋体" panose="02010600030101010101" pitchFamily="2" charset="-122"/>
                <a:ea typeface="宋体" panose="02010600030101010101" pitchFamily="2" charset="-122"/>
              </a:rPr>
            </a:br>
            <a:r>
              <a:rPr lang="en-US" altLang="zh-CN" sz="1800" kern="100" dirty="0">
                <a:effectLst/>
                <a:latin typeface="宋体" panose="02010600030101010101" pitchFamily="2" charset="-122"/>
                <a:ea typeface="宋体" panose="02010600030101010101" pitchFamily="2" charset="-122"/>
              </a:rPr>
              <a:t> }</a:t>
            </a:r>
            <a:br>
              <a:rPr lang="en-US" altLang="zh-CN" sz="1800" kern="100" dirty="0">
                <a:effectLst/>
                <a:latin typeface="宋体" panose="02010600030101010101" pitchFamily="2" charset="-122"/>
                <a:ea typeface="宋体" panose="02010600030101010101" pitchFamily="2" charset="-122"/>
              </a:rPr>
            </a:br>
            <a:r>
              <a:rPr lang="en-US" altLang="zh-CN" sz="1800" kern="100" dirty="0">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endParaRPr lang="zh-CN" altLang="zh-CN" sz="16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81150" y="609674"/>
            <a:ext cx="11698287" cy="3416320"/>
          </a:xfrm>
          <a:prstGeom prst="rect">
            <a:avLst/>
          </a:prstGeom>
          <a:noFill/>
        </p:spPr>
        <p:txBody>
          <a:bodyPr wrap="square">
            <a:spAutoFit/>
          </a:bodyPr>
          <a:lstStyle/>
          <a:p>
            <a:pPr algn="l"/>
            <a:r>
              <a:rPr lang="en-US" altLang="zh-CN" sz="1800" kern="100" dirty="0">
                <a:effectLst/>
                <a:latin typeface="宋体" panose="02010600030101010101" pitchFamily="2" charset="-122"/>
                <a:ea typeface="宋体" panose="02010600030101010101" pitchFamily="2" charset="-122"/>
              </a:rPr>
              <a:t>3</a:t>
            </a:r>
            <a:r>
              <a:rPr lang="zh-CN" altLang="zh-CN" sz="1800" kern="100" dirty="0">
                <a:effectLst/>
                <a:latin typeface="Times New Roman" panose="02020603050405020304" pitchFamily="18" charset="0"/>
                <a:ea typeface="宋体" panose="02010600030101010101" pitchFamily="2" charset="-122"/>
              </a:rPr>
              <a:t>、写出下面程序运行结果</a:t>
            </a:r>
            <a:r>
              <a:rPr lang="en-US" altLang="zh-CN" sz="1800" kern="100" dirty="0">
                <a:effectLst/>
                <a:latin typeface="Times New Roman" panose="02020603050405020304" pitchFamily="18" charset="0"/>
                <a:ea typeface="宋体" panose="02010600030101010101" pitchFamily="2" charset="-122"/>
              </a:rPr>
              <a:t>:</a:t>
            </a:r>
            <a:br>
              <a:rPr lang="en-US" altLang="zh-CN" sz="1800" kern="100" dirty="0">
                <a:effectLst/>
                <a:latin typeface="Times New Roman" panose="02020603050405020304" pitchFamily="18" charset="0"/>
                <a:ea typeface="宋体" panose="02010600030101010101" pitchFamily="2" charset="-122"/>
              </a:rPr>
            </a:br>
            <a:r>
              <a:rPr lang="en-US" altLang="zh-CN" sz="1800" kern="100" dirty="0">
                <a:effectLst/>
                <a:latin typeface="Times New Roman" panose="02020603050405020304" pitchFamily="18" charset="0"/>
                <a:ea typeface="宋体" panose="02010600030101010101" pitchFamily="2" charset="-122"/>
              </a:rPr>
              <a:t>class A{ public A(){ </a:t>
            </a:r>
            <a:r>
              <a:rPr lang="en-US" altLang="zh-CN" sz="1800" kern="100" dirty="0" err="1">
                <a:effectLst/>
                <a:latin typeface="Times New Roman" panose="02020603050405020304" pitchFamily="18" charset="0"/>
                <a:ea typeface="宋体" panose="02010600030101010101" pitchFamily="2" charset="-122"/>
              </a:rPr>
              <a:t>System.out.println</a:t>
            </a:r>
            <a:r>
              <a:rPr lang="en-US" altLang="zh-CN" sz="1800" kern="100" dirty="0">
                <a:effectLst/>
                <a:latin typeface="Times New Roman" panose="02020603050405020304" pitchFamily="18" charset="0"/>
                <a:ea typeface="宋体" panose="02010600030101010101" pitchFamily="2" charset="-122"/>
              </a:rPr>
              <a:t>(“A”);</a:t>
            </a:r>
            <a:br>
              <a:rPr lang="en-US" altLang="zh-CN" sz="1800" kern="100" dirty="0">
                <a:effectLst/>
                <a:latin typeface="Times New Roman" panose="02020603050405020304" pitchFamily="18" charset="0"/>
                <a:ea typeface="宋体" panose="02010600030101010101" pitchFamily="2" charset="-122"/>
              </a:rPr>
            </a:br>
            <a:r>
              <a:rPr lang="en-US" altLang="zh-CN" sz="1800" kern="100" dirty="0">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algn="l"/>
            <a:r>
              <a:rPr lang="en-US" altLang="zh-CN" sz="1800" kern="100" dirty="0">
                <a:effectLst/>
                <a:latin typeface="宋体" panose="02010600030101010101" pitchFamily="2" charset="-122"/>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algn="l"/>
            <a:br>
              <a:rPr lang="en-US" altLang="zh-CN" sz="1800" kern="100" dirty="0">
                <a:effectLst/>
                <a:latin typeface="宋体" panose="02010600030101010101" pitchFamily="2" charset="-122"/>
                <a:ea typeface="宋体" panose="02010600030101010101" pitchFamily="2" charset="-122"/>
              </a:rPr>
            </a:br>
            <a:r>
              <a:rPr lang="en-US" altLang="zh-CN" sz="1800" kern="100" dirty="0">
                <a:effectLst/>
                <a:latin typeface="宋体" panose="02010600030101010101" pitchFamily="2" charset="-122"/>
                <a:ea typeface="宋体" panose="02010600030101010101" pitchFamily="2" charset="-122"/>
              </a:rPr>
              <a:t>class B extends A{ public B(){ </a:t>
            </a:r>
            <a:r>
              <a:rPr lang="en-US" altLang="zh-CN" sz="1800" kern="100" dirty="0" err="1">
                <a:effectLst/>
                <a:latin typeface="宋体" panose="02010600030101010101" pitchFamily="2" charset="-122"/>
                <a:ea typeface="宋体" panose="02010600030101010101" pitchFamily="2" charset="-122"/>
              </a:rPr>
              <a:t>System.out.println</a:t>
            </a:r>
            <a:r>
              <a:rPr lang="en-US" altLang="zh-CN" sz="1800" kern="100" dirty="0">
                <a:effectLst/>
                <a:latin typeface="宋体" panose="02010600030101010101" pitchFamily="2" charset="-122"/>
                <a:ea typeface="宋体" panose="02010600030101010101" pitchFamily="2" charset="-122"/>
              </a:rPr>
              <a:t>(“B”);</a:t>
            </a:r>
            <a:br>
              <a:rPr lang="en-US" altLang="zh-CN" sz="1800" kern="100" dirty="0">
                <a:effectLst/>
                <a:latin typeface="宋体" panose="02010600030101010101" pitchFamily="2" charset="-122"/>
                <a:ea typeface="宋体" panose="02010600030101010101" pitchFamily="2" charset="-122"/>
              </a:rPr>
            </a:br>
            <a:r>
              <a:rPr lang="en-US" altLang="zh-CN" sz="1800" kern="100" dirty="0">
                <a:effectLst/>
                <a:latin typeface="宋体" panose="02010600030101010101" pitchFamily="2" charset="-122"/>
                <a:ea typeface="宋体" panose="02010600030101010101" pitchFamily="2" charset="-122"/>
              </a:rPr>
              <a:t> }</a:t>
            </a:r>
            <a:br>
              <a:rPr lang="en-US" altLang="zh-CN" sz="1800" kern="100" dirty="0">
                <a:effectLst/>
                <a:latin typeface="宋体" panose="02010600030101010101" pitchFamily="2" charset="-122"/>
                <a:ea typeface="宋体" panose="02010600030101010101" pitchFamily="2" charset="-122"/>
              </a:rPr>
            </a:br>
            <a:br>
              <a:rPr lang="en-US" altLang="zh-CN" sz="1800" kern="100" dirty="0">
                <a:effectLst/>
                <a:latin typeface="宋体" panose="02010600030101010101" pitchFamily="2" charset="-122"/>
                <a:ea typeface="宋体" panose="02010600030101010101" pitchFamily="2" charset="-122"/>
              </a:rPr>
            </a:br>
            <a:r>
              <a:rPr lang="en-US" altLang="zh-CN" sz="1800" kern="100" dirty="0">
                <a:effectLst/>
                <a:latin typeface="宋体" panose="02010600030101010101" pitchFamily="2" charset="-122"/>
                <a:ea typeface="宋体" panose="02010600030101010101" pitchFamily="2" charset="-122"/>
              </a:rPr>
              <a:t>public static void main(String[] </a:t>
            </a:r>
            <a:r>
              <a:rPr lang="en-US" altLang="zh-CN" sz="1800" kern="100" dirty="0" err="1">
                <a:effectLst/>
                <a:latin typeface="宋体" panose="02010600030101010101" pitchFamily="2" charset="-122"/>
                <a:ea typeface="宋体" panose="02010600030101010101" pitchFamily="2" charset="-122"/>
              </a:rPr>
              <a:t>args</a:t>
            </a:r>
            <a:r>
              <a:rPr lang="en-US" altLang="zh-CN" sz="1800" kern="100" dirty="0">
                <a:effectLst/>
                <a:latin typeface="宋体" panose="02010600030101010101" pitchFamily="2" charset="-122"/>
                <a:ea typeface="宋体" panose="02010600030101010101" pitchFamily="2" charset="-122"/>
              </a:rPr>
              <a:t>){</a:t>
            </a:r>
            <a:br>
              <a:rPr lang="en-US" altLang="zh-CN" sz="1800" kern="100" dirty="0">
                <a:effectLst/>
                <a:latin typeface="宋体" panose="02010600030101010101" pitchFamily="2" charset="-122"/>
                <a:ea typeface="宋体" panose="02010600030101010101" pitchFamily="2" charset="-122"/>
              </a:rPr>
            </a:br>
            <a:r>
              <a:rPr lang="en-US" altLang="zh-CN" sz="1800" kern="100" dirty="0">
                <a:effectLst/>
                <a:latin typeface="宋体" panose="02010600030101010101" pitchFamily="2" charset="-122"/>
                <a:ea typeface="宋体" panose="02010600030101010101" pitchFamily="2" charset="-122"/>
              </a:rPr>
              <a:t> B b=new B();</a:t>
            </a:r>
            <a:br>
              <a:rPr lang="en-US" altLang="zh-CN" sz="1800" kern="100" dirty="0">
                <a:effectLst/>
                <a:latin typeface="宋体" panose="02010600030101010101" pitchFamily="2" charset="-122"/>
                <a:ea typeface="宋体" panose="02010600030101010101" pitchFamily="2" charset="-122"/>
              </a:rPr>
            </a:br>
            <a:r>
              <a:rPr lang="en-US" altLang="zh-CN" sz="1800" kern="100" dirty="0">
                <a:effectLst/>
                <a:latin typeface="宋体" panose="02010600030101010101" pitchFamily="2" charset="-122"/>
                <a:ea typeface="宋体" panose="02010600030101010101" pitchFamily="2" charset="-122"/>
              </a:rPr>
              <a:t> }</a:t>
            </a:r>
            <a:br>
              <a:rPr lang="en-US" altLang="zh-CN" sz="1800" kern="100" dirty="0">
                <a:effectLst/>
                <a:latin typeface="宋体" panose="02010600030101010101" pitchFamily="2" charset="-122"/>
                <a:ea typeface="宋体" panose="02010600030101010101" pitchFamily="2" charset="-122"/>
              </a:rPr>
            </a:br>
            <a:r>
              <a:rPr lang="en-US" altLang="zh-CN" sz="1800" kern="100" dirty="0">
                <a:effectLst/>
                <a:latin typeface="宋体" panose="02010600030101010101" pitchFamily="2" charset="-122"/>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30721"/>
          <p:cNvSpPr>
            <a:spLocks noTextEdit="1"/>
          </p:cNvSpPr>
          <p:nvPr/>
        </p:nvSpPr>
        <p:spPr>
          <a:xfrm>
            <a:off x="3584575" y="3054350"/>
            <a:ext cx="5045075" cy="633413"/>
          </a:xfrm>
          <a:prstGeom prst="rect">
            <a:avLst/>
          </a:prstGeom>
        </p:spPr>
        <p:txBody>
          <a:bodyPr wrap="none" fromWordArt="1">
            <a:prstTxWarp prst="textDeflate">
              <a:avLst>
                <a:gd name="adj" fmla="val 0"/>
              </a:avLst>
            </a:prstTxWarp>
            <a:normAutofit lnSpcReduction="10000"/>
          </a:bodyPr>
          <a:lstStyle/>
          <a:p>
            <a:pPr algn="ctr"/>
            <a:r>
              <a:rPr lang="zh-CN" altLang="en-US" sz="3600" b="1">
                <a:ln w="28575" cap="flat" cmpd="sng">
                  <a:solidFill>
                    <a:schemeClr val="bg1"/>
                  </a:solidFill>
                  <a:prstDash val="solid"/>
                  <a:headEnd type="none" w="med" len="med"/>
                  <a:tailEnd type="none" w="med" len="med"/>
                </a:ln>
                <a:gradFill rotWithShape="1">
                  <a:gsLst>
                    <a:gs pos="0">
                      <a:schemeClr val="accent2"/>
                    </a:gs>
                    <a:gs pos="100000">
                      <a:schemeClr val="accent1"/>
                    </a:gs>
                  </a:gsLst>
                  <a:lin ang="0" scaled="1"/>
                  <a:tileRect/>
                </a:gradFill>
                <a:effectLst>
                  <a:outerShdw dist="89803" dir="2699999" algn="ctr" rotWithShape="0">
                    <a:schemeClr val="tx2">
                      <a:alpha val="50000"/>
                    </a:schemeClr>
                  </a:outerShdw>
                </a:effectLst>
                <a:latin typeface="Arial" panose="020B0604020202020204" pitchFamily="34" charset="0"/>
                <a:ea typeface="Arial" panose="020B0604020202020204" pitchFamily="34" charset="0"/>
              </a:rPr>
              <a:t>Thank You !</a:t>
            </a:r>
            <a:endParaRPr lang="zh-CN" altLang="en-US" sz="3600" b="1">
              <a:ln w="28575" cap="flat" cmpd="sng">
                <a:solidFill>
                  <a:schemeClr val="bg1"/>
                </a:solidFill>
                <a:prstDash val="solid"/>
                <a:headEnd type="none" w="med" len="med"/>
                <a:tailEnd type="none" w="med" len="med"/>
              </a:ln>
              <a:gradFill rotWithShape="1">
                <a:gsLst>
                  <a:gs pos="0">
                    <a:schemeClr val="accent2"/>
                  </a:gs>
                  <a:gs pos="100000">
                    <a:schemeClr val="accent1"/>
                  </a:gs>
                </a:gsLst>
                <a:lin ang="0" scaled="1"/>
                <a:tileRect/>
              </a:gradFill>
              <a:effectLst>
                <a:outerShdw dist="89803" dir="2699999" algn="ctr" rotWithShape="0">
                  <a:schemeClr val="tx2">
                    <a:alpha val="50000"/>
                  </a:schemeClr>
                </a:outerShdw>
              </a:effectLst>
              <a:latin typeface="Arial" panose="020B0604020202020204" pitchFamily="34" charset="0"/>
              <a:ea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ppt_w</p:attrName>
                                        </p:attrNameLst>
                                      </p:cBhvr>
                                      <p:tavLst>
                                        <p:tav tm="0">
                                          <p:val>
                                            <p:fltVal val="0"/>
                                          </p:val>
                                        </p:tav>
                                        <p:tav tm="100000">
                                          <p:val>
                                            <p:strVal val="#ppt_w"/>
                                          </p:val>
                                        </p:tav>
                                      </p:tavLst>
                                    </p:anim>
                                    <p:anim calcmode="lin" valueType="num">
                                      <p:cBhvr>
                                        <p:cTn id="8" dur="500" fill="hold"/>
                                        <p:tgtEl>
                                          <p:spTgt spid="18434"/>
                                        </p:tgtEl>
                                        <p:attrNameLst>
                                          <p:attrName>ppt_h</p:attrName>
                                        </p:attrNameLst>
                                      </p:cBhvr>
                                      <p:tavLst>
                                        <p:tav tm="0">
                                          <p:val>
                                            <p:fltVal val="0"/>
                                          </p:val>
                                        </p:tav>
                                        <p:tav tm="100000">
                                          <p:val>
                                            <p:strVal val="#ppt_h"/>
                                          </p:val>
                                        </p:tav>
                                      </p:tavLst>
                                    </p:anim>
                                    <p:animEffect transition="in" filter="fade">
                                      <p:cBhvr>
                                        <p:cTn id="9"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pic>
        <p:nvPicPr>
          <p:cNvPr id="4" name="图片 3" descr="Image64"/>
          <p:cNvPicPr/>
          <p:nvPr/>
        </p:nvPicPr>
        <p:blipFill>
          <a:blip r:embed="rId1"/>
          <a:stretch>
            <a:fillRect/>
          </a:stretch>
        </p:blipFill>
        <p:spPr>
          <a:xfrm>
            <a:off x="841879" y="1359932"/>
            <a:ext cx="3200400" cy="1948180"/>
          </a:xfrm>
          <a:prstGeom prst="rect">
            <a:avLst/>
          </a:prstGeom>
          <a:noFill/>
          <a:ln>
            <a:noFill/>
          </a:ln>
        </p:spPr>
      </p:pic>
      <p:sp>
        <p:nvSpPr>
          <p:cNvPr id="6" name="文本框 5"/>
          <p:cNvSpPr txBox="1"/>
          <p:nvPr/>
        </p:nvSpPr>
        <p:spPr>
          <a:xfrm>
            <a:off x="1524120" y="3469071"/>
            <a:ext cx="2057346" cy="261610"/>
          </a:xfrm>
          <a:prstGeom prst="rect">
            <a:avLst/>
          </a:prstGeom>
          <a:noFill/>
        </p:spPr>
        <p:txBody>
          <a:bodyPr wrap="square">
            <a:spAutoFit/>
          </a:bodyPr>
          <a:lstStyle/>
          <a:p>
            <a:r>
              <a:rPr lang="en-US" altLang="zh-CN" sz="1100" dirty="0"/>
              <a:t>3-1 </a:t>
            </a:r>
            <a:r>
              <a:rPr lang="zh-CN" altLang="en-US" sz="1100" dirty="0"/>
              <a:t>类的继承关系</a:t>
            </a:r>
            <a:endParaRPr lang="zh-CN" altLang="en-US" sz="1100" dirty="0"/>
          </a:p>
        </p:txBody>
      </p:sp>
      <p:sp>
        <p:nvSpPr>
          <p:cNvPr id="8" name="文本框 7"/>
          <p:cNvSpPr txBox="1"/>
          <p:nvPr/>
        </p:nvSpPr>
        <p:spPr>
          <a:xfrm>
            <a:off x="4574116" y="1437746"/>
            <a:ext cx="7151213" cy="2031325"/>
          </a:xfrm>
          <a:prstGeom prst="rect">
            <a:avLst/>
          </a:prstGeom>
          <a:noFill/>
        </p:spPr>
        <p:txBody>
          <a:bodyPr wrap="square">
            <a:spAutoFit/>
          </a:bodyPr>
          <a:lstStyle/>
          <a:p>
            <a:pPr indent="266700" algn="just"/>
            <a:r>
              <a:rPr lang="zh-CN" altLang="zh-CN" sz="1800" kern="100" dirty="0">
                <a:effectLst/>
                <a:latin typeface="Times New Roman" panose="02020603050405020304" pitchFamily="18" charset="0"/>
                <a:ea typeface="宋体" panose="02010600030101010101" pitchFamily="2" charset="-122"/>
              </a:rPr>
              <a:t>在类的继承过程中，被继承的类为父类、基类或者超类，继承得到的类为子类或者派生类。父类包括所有直接或间接被继承的类。子类继承父类的状态和行为，也可以修改父类的状态或重写父类的行为</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方法</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，同时也可以再添加新的状态和行为</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方法</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。需要注意的是，</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与</a:t>
            </a:r>
            <a:r>
              <a:rPr lang="en-US" altLang="zh-CN" sz="1800" kern="100" dirty="0">
                <a:effectLst/>
                <a:latin typeface="Times New Roman" panose="02020603050405020304" pitchFamily="18" charset="0"/>
                <a:ea typeface="宋体" panose="02010600030101010101" pitchFamily="2" charset="-122"/>
              </a:rPr>
              <a:t>C++</a:t>
            </a:r>
            <a:r>
              <a:rPr lang="zh-CN" altLang="zh-CN" sz="1800" kern="100" dirty="0">
                <a:effectLst/>
                <a:latin typeface="Times New Roman" panose="02020603050405020304" pitchFamily="18" charset="0"/>
                <a:ea typeface="宋体" panose="02010600030101010101" pitchFamily="2" charset="-122"/>
              </a:rPr>
              <a:t>不同，不支持多重继承。同时，为了使继承更为灵活和完善，</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支持最终类和抽象类的概念。</a:t>
            </a:r>
            <a:endParaRPr lang="en-US" altLang="zh-CN" sz="1800" kern="100" dirty="0">
              <a:effectLst/>
              <a:latin typeface="Times New Roman" panose="02020603050405020304" pitchFamily="18" charset="0"/>
              <a:ea typeface="宋体" panose="02010600030101010101" pitchFamily="2" charset="-122"/>
            </a:endParaRPr>
          </a:p>
          <a:p>
            <a:pPr indent="266700" algn="just"/>
            <a:endParaRPr lang="zh-CN" altLang="zh-CN" sz="1800" kern="100" dirty="0">
              <a:effectLst/>
              <a:latin typeface="Times New Roman" panose="02020603050405020304" pitchFamily="18" charset="0"/>
              <a:ea typeface="宋体" panose="02010600030101010101" pitchFamily="2" charset="-122"/>
            </a:endParaRPr>
          </a:p>
        </p:txBody>
      </p:sp>
      <p:sp>
        <p:nvSpPr>
          <p:cNvPr id="7" name="文本框 6"/>
          <p:cNvSpPr txBox="1"/>
          <p:nvPr/>
        </p:nvSpPr>
        <p:spPr>
          <a:xfrm>
            <a:off x="489107" y="3677444"/>
            <a:ext cx="10893424" cy="2862322"/>
          </a:xfrm>
          <a:prstGeom prst="rect">
            <a:avLst/>
          </a:prstGeom>
          <a:noFill/>
        </p:spPr>
        <p:txBody>
          <a:bodyPr wrap="square" rtlCol="0">
            <a:spAutoFit/>
          </a:bodyPr>
          <a:lstStyle/>
          <a:p>
            <a:pPr indent="267970" algn="just"/>
            <a:r>
              <a:rPr lang="en-US" altLang="zh-CN" sz="1800" b="1" kern="100" dirty="0">
                <a:effectLst/>
                <a:latin typeface="Times New Roman" panose="02020603050405020304" pitchFamily="18" charset="0"/>
                <a:ea typeface="宋体" panose="02010600030101010101" pitchFamily="2" charset="-122"/>
              </a:rPr>
              <a:t>3.</a:t>
            </a:r>
            <a:r>
              <a:rPr lang="zh-CN" altLang="zh-CN" sz="1800" b="1" kern="100" dirty="0">
                <a:effectLst/>
                <a:latin typeface="Times New Roman" panose="02020603050405020304" pitchFamily="18" charset="0"/>
                <a:ea typeface="宋体" panose="02010600030101010101" pitchFamily="2" charset="-122"/>
              </a:rPr>
              <a:t>多态</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多态即同一个对象在不同时刻体现出来的不同状态。“多态”在生活中有实际的应用，比如水在不同温度下会呈现三种不同的物体形态，即固态、液态或者气态；而在编程上，指同一消息可以根据发送对象的不同而采取多种不同的行为方式（发送消息就是函数调用）。多态在</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中通常表现为两种形式，一是表现为方法重载，二是表现为继承。</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多态更多地是从程序整体设计的高度上体现的一种技术，简单地说就是“会使程序设计和运行时更灵活”。对象封装了多个方法，这些方法调用形式类似，但功能不同，对于使用者来说，不必去关心这些方法功能设计上的区别，对象会自动按需选择执行，这不仅减少了程序中所需的标识符的个数，对于软件工程整体的简化设计也有重大意义。多态性使程序的抽象程度和简洁程度提高，有助于程序设计人员对程序的分组协同开发。</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7" name="文本框 6"/>
          <p:cNvSpPr txBox="1"/>
          <p:nvPr/>
        </p:nvSpPr>
        <p:spPr>
          <a:xfrm>
            <a:off x="493714" y="1219258"/>
            <a:ext cx="10631354" cy="4108817"/>
          </a:xfrm>
          <a:prstGeom prst="rect">
            <a:avLst/>
          </a:prstGeom>
          <a:noFill/>
        </p:spPr>
        <p:txBody>
          <a:bodyPr wrap="square" rtlCol="0">
            <a:spAutoFit/>
          </a:bodyPr>
          <a:lstStyle/>
          <a:p>
            <a:pPr algn="just">
              <a:lnSpc>
                <a:spcPct val="150000"/>
              </a:lnSpc>
            </a:pPr>
            <a:r>
              <a:rPr lang="en-US" altLang="zh-CN" sz="1800" kern="100" dirty="0">
                <a:effectLst/>
                <a:latin typeface="黑体" panose="02010609060101010101" pitchFamily="49" charset="-122"/>
                <a:ea typeface="宋体" panose="02010600030101010101" pitchFamily="2" charset="-122"/>
              </a:rPr>
              <a:t>3.1.2</a:t>
            </a:r>
            <a:r>
              <a:rPr lang="zh-CN" altLang="zh-CN" sz="1800" kern="100" dirty="0">
                <a:effectLst/>
                <a:latin typeface="Times New Roman" panose="02020603050405020304" pitchFamily="18" charset="0"/>
                <a:ea typeface="黑体" panose="02010609060101010101" pitchFamily="49" charset="-122"/>
              </a:rPr>
              <a:t>类和对象</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对象是对现实世界中事物的描述，是该类事物的具体存在，是一个具体的实例。而类是一组相关属性和行为的集合，是一个抽象的概念。面向对象程序设计中的对象是由描述状态的变量和对这些变量进行维护和操作的一系列方法组成的事务处理单位，而类相当于创建对象实例的模板，通过对其实例化得到同一类的不同实例。</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“实例化”是将类的属性设定为确定值的过程，是从“一般”到“具体”的过程；“抽象”是从特定的实例中抽取共同的性质以形成一般化概念的过程，是从“具体”到“一般”的过程。</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假如一个学生是一个类，那么班级里的同学都是该类的对象，比如班长、团支书、学习委员等个体都是学生这个类的对象，他们都具有学生这个类的基本特征，比如都具有学号、姓名、年龄等特征，同时也拥有学习、吃饭、睡觉等行为。但是各个对象之间的某些具体特性可能是不一样的，比如身高、性别、成绩等。当这些特征属性被确定下来，一个对象就被完全确定，这就是类的实例化过程。</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如果把学生的特定进行总结，形成学生特有的属性特征和行为特征，比如学生同时具有学号、姓名、性别、年龄等属性特征，同时具有学习、吃饭、睡觉等行为特征。把这些属性特征和行为特征集成到类这个模板中，这就是抽象形成类的过程。</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知识准备</a:t>
            </a:r>
            <a:endParaRPr lang="zh-CN" altLang="en-US" dirty="0">
              <a:sym typeface="Arial" panose="020B0604020202020204" pitchFamily="34" charset="0"/>
            </a:endParaRPr>
          </a:p>
        </p:txBody>
      </p:sp>
      <p:sp>
        <p:nvSpPr>
          <p:cNvPr id="7" name="文本框 6"/>
          <p:cNvSpPr txBox="1"/>
          <p:nvPr/>
        </p:nvSpPr>
        <p:spPr>
          <a:xfrm>
            <a:off x="493714" y="1219258"/>
            <a:ext cx="10783750" cy="3693319"/>
          </a:xfrm>
          <a:prstGeom prst="rect">
            <a:avLst/>
          </a:prstGeom>
          <a:noFill/>
        </p:spPr>
        <p:txBody>
          <a:bodyPr wrap="square" rtlCol="0">
            <a:spAutoFit/>
          </a:bodyPr>
          <a:lstStyle/>
          <a:p>
            <a:pPr indent="266700" algn="just"/>
            <a:r>
              <a:rPr lang="en-US" altLang="zh-CN" sz="1800" kern="100" dirty="0">
                <a:effectLst/>
                <a:latin typeface="宋体" panose="02010600030101010101" pitchFamily="2" charset="-122"/>
                <a:ea typeface="宋体" panose="02010600030101010101" pitchFamily="2" charset="-122"/>
              </a:rPr>
              <a:t>abstract</a:t>
            </a:r>
            <a:r>
              <a:rPr lang="zh-CN" altLang="zh-CN" sz="1800" kern="100" dirty="0">
                <a:effectLst/>
                <a:latin typeface="Times New Roman" panose="02020603050405020304" pitchFamily="18" charset="0"/>
                <a:ea typeface="宋体" panose="02010600030101010101" pitchFamily="2" charset="-122"/>
              </a:rPr>
              <a:t>：声明该类不能被实例化。</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  final</a:t>
            </a:r>
            <a:r>
              <a:rPr lang="zh-CN" altLang="zh-CN" sz="1800" kern="100" dirty="0">
                <a:effectLst/>
                <a:latin typeface="Times New Roman" panose="02020603050405020304" pitchFamily="18" charset="0"/>
                <a:ea typeface="宋体" panose="02010600030101010101" pitchFamily="2" charset="-122"/>
              </a:rPr>
              <a:t>：声明该类不能被继承，即没有子类。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  class </a:t>
            </a:r>
            <a:r>
              <a:rPr lang="en-US" altLang="zh-CN" sz="1800" kern="100" dirty="0" err="1">
                <a:effectLst/>
                <a:latin typeface="Times New Roman" panose="02020603050405020304" pitchFamily="18" charset="0"/>
                <a:ea typeface="宋体" panose="02010600030101010101" pitchFamily="2" charset="-122"/>
              </a:rPr>
              <a:t>class</a:t>
            </a:r>
            <a:r>
              <a:rPr lang="en-US" altLang="zh-CN" sz="1800" kern="100" dirty="0">
                <a:effectLst/>
                <a:latin typeface="Times New Roman" panose="02020603050405020304" pitchFamily="18" charset="0"/>
                <a:ea typeface="宋体" panose="02010600030101010101" pitchFamily="2" charset="-122"/>
              </a:rPr>
              <a:t> Name</a:t>
            </a:r>
            <a:r>
              <a:rPr lang="zh-CN" altLang="zh-CN" sz="1800" kern="100" dirty="0">
                <a:effectLst/>
                <a:latin typeface="Times New Roman" panose="02020603050405020304" pitchFamily="18" charset="0"/>
                <a:ea typeface="宋体" panose="02010600030101010101" pitchFamily="2" charset="-122"/>
              </a:rPr>
              <a:t>：关键字</a:t>
            </a:r>
            <a:r>
              <a:rPr lang="en-US" altLang="zh-CN" sz="1800" kern="100" dirty="0">
                <a:effectLst/>
                <a:latin typeface="Times New Roman" panose="02020603050405020304" pitchFamily="18" charset="0"/>
                <a:ea typeface="宋体" panose="02010600030101010101" pitchFamily="2" charset="-122"/>
              </a:rPr>
              <a:t>class</a:t>
            </a:r>
            <a:r>
              <a:rPr lang="zh-CN" altLang="zh-CN" sz="1800" kern="100" dirty="0">
                <a:effectLst/>
                <a:latin typeface="Times New Roman" panose="02020603050405020304" pitchFamily="18" charset="0"/>
                <a:ea typeface="宋体" panose="02010600030101010101" pitchFamily="2" charset="-122"/>
              </a:rPr>
              <a:t>告诉编译器表示类的声明以及类名是</a:t>
            </a:r>
            <a:r>
              <a:rPr lang="en-US" altLang="zh-CN" sz="1800" kern="100" dirty="0">
                <a:effectLst/>
                <a:latin typeface="Times New Roman" panose="02020603050405020304" pitchFamily="18" charset="0"/>
                <a:ea typeface="宋体" panose="02010600030101010101" pitchFamily="2" charset="-122"/>
              </a:rPr>
              <a:t>class Name</a:t>
            </a:r>
            <a:r>
              <a:rPr lang="zh-CN" altLang="zh-CN" sz="1800" kern="100" dirty="0">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  extends super class Name</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extends </a:t>
            </a:r>
            <a:r>
              <a:rPr lang="zh-CN" altLang="zh-CN" sz="1800" kern="100" dirty="0">
                <a:effectLst/>
                <a:latin typeface="Times New Roman" panose="02020603050405020304" pitchFamily="18" charset="0"/>
                <a:ea typeface="宋体" panose="02010600030101010101" pitchFamily="2" charset="-122"/>
              </a:rPr>
              <a:t>语句扩展</a:t>
            </a:r>
            <a:r>
              <a:rPr lang="en-US" altLang="zh-CN" sz="1800" kern="100" dirty="0">
                <a:effectLst/>
                <a:latin typeface="Times New Roman" panose="02020603050405020304" pitchFamily="18" charset="0"/>
                <a:ea typeface="宋体" panose="02010600030101010101" pitchFamily="2" charset="-122"/>
              </a:rPr>
              <a:t>super class Name</a:t>
            </a:r>
            <a:r>
              <a:rPr lang="zh-CN" altLang="zh-CN" sz="1800" kern="100" dirty="0">
                <a:effectLst/>
                <a:latin typeface="Times New Roman" panose="02020603050405020304" pitchFamily="18" charset="0"/>
                <a:ea typeface="宋体" panose="02010600030101010101" pitchFamily="2" charset="-122"/>
              </a:rPr>
              <a:t>为该类的父类。 </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  implements interface Name List</a:t>
            </a:r>
            <a:r>
              <a:rPr lang="zh-CN" altLang="zh-CN" sz="1800" kern="100" dirty="0">
                <a:effectLst/>
                <a:latin typeface="Times New Roman" panose="02020603050405020304" pitchFamily="18" charset="0"/>
                <a:ea typeface="宋体" panose="02010600030101010101" pitchFamily="2" charset="-122"/>
              </a:rPr>
              <a:t>：声明类可实现一个或多个接口，可以使用关键字</a:t>
            </a:r>
            <a:r>
              <a:rPr lang="en-US" altLang="zh-CN" sz="1800" kern="100" dirty="0">
                <a:effectLst/>
                <a:latin typeface="Times New Roman" panose="02020603050405020304" pitchFamily="18" charset="0"/>
                <a:ea typeface="宋体" panose="02010600030101010101" pitchFamily="2" charset="-122"/>
              </a:rPr>
              <a:t>implements</a:t>
            </a:r>
            <a:r>
              <a:rPr lang="zh-CN" altLang="zh-CN" sz="1800" kern="100" dirty="0">
                <a:effectLst/>
                <a:latin typeface="Times New Roman" panose="02020603050405020304" pitchFamily="18" charset="0"/>
                <a:ea typeface="宋体" panose="02010600030101010101" pitchFamily="2" charset="-122"/>
              </a:rPr>
              <a:t>并且在其后面给出由类实现的多个接口名字列表，各接口之间以逗号分隔。</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zh-CN" altLang="zh-CN" sz="1800" kern="100" dirty="0">
                <a:effectLst/>
                <a:latin typeface="Times New Roman" panose="02020603050405020304" pitchFamily="18" charset="0"/>
                <a:ea typeface="宋体" panose="02010600030101010101" pitchFamily="2" charset="-122"/>
              </a:rPr>
              <a:t>类体是类的主要部分，包括变量的说明及该类所支持的方法，我们习惯称之为成员变量和成员方法。需要注意的是，除了类体中定义的变量与方法外，该类还继承了其父类的变量与方法。当然，对父类变量和方法的访问要受到访问控制条件的限制。类体说明的格式为：</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class </a:t>
            </a:r>
            <a:r>
              <a:rPr lang="en-US" altLang="zh-CN" sz="1800" kern="100" dirty="0" err="1">
                <a:effectLst/>
                <a:latin typeface="宋体" panose="02010600030101010101" pitchFamily="2" charset="-122"/>
                <a:ea typeface="宋体" panose="02010600030101010101" pitchFamily="2" charset="-122"/>
              </a:rPr>
              <a:t>class</a:t>
            </a:r>
            <a:r>
              <a:rPr lang="en-US" altLang="zh-CN" sz="1800" kern="100" dirty="0">
                <a:effectLst/>
                <a:latin typeface="宋体" panose="02010600030101010101" pitchFamily="2" charset="-122"/>
                <a:ea typeface="宋体" panose="02010600030101010101" pitchFamily="2" charset="-122"/>
              </a:rPr>
              <a:t> Name{</a:t>
            </a:r>
            <a:endParaRPr lang="zh-CN" altLang="zh-CN" sz="1800" kern="100" dirty="0">
              <a:effectLst/>
              <a:latin typeface="Times New Roman" panose="02020603050405020304" pitchFamily="18" charset="0"/>
              <a:ea typeface="宋体" panose="02010600030101010101" pitchFamily="2" charset="-122"/>
            </a:endParaRPr>
          </a:p>
          <a:p>
            <a:pPr marL="266700" indent="266700" algn="just"/>
            <a:r>
              <a:rPr lang="en-US" altLang="zh-CN" sz="1800" kern="100" dirty="0">
                <a:effectLst/>
                <a:latin typeface="宋体" panose="02010600030101010101" pitchFamily="2" charset="-122"/>
                <a:ea typeface="宋体" panose="02010600030101010101" pitchFamily="2" charset="-122"/>
              </a:rPr>
              <a:t>variable Declaration</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	method Declaration</a:t>
            </a:r>
            <a:endParaRPr lang="zh-CN" altLang="zh-CN" sz="1800" kern="100" dirty="0">
              <a:effectLst/>
              <a:latin typeface="Times New Roman" panose="02020603050405020304" pitchFamily="18" charset="0"/>
              <a:ea typeface="宋体" panose="02010600030101010101" pitchFamily="2" charset="-122"/>
            </a:endParaRPr>
          </a:p>
          <a:p>
            <a:pPr indent="266700" algn="just"/>
            <a:r>
              <a:rPr lang="en-US" altLang="zh-CN" sz="1800" kern="100" dirty="0">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theme/theme1.xml><?xml version="1.0" encoding="utf-8"?>
<a:theme xmlns:a="http://schemas.openxmlformats.org/drawingml/2006/main" name="1_标题页">
  <a:themeElements>
    <a:clrScheme name="Forms_Intr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Forms_Intro">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lnDef>
  </a:objectDefaults>
  <a:extraClrSchemeLst>
    <a:extraClrScheme>
      <a:clrScheme name="Forms_Intr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Forms_Intro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Forms_Intro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Forms_Intro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Forms_Intro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Forms_Intro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Forms_Intro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内容页">
  <a:themeElements>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D_2007">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spDef>
    <a:lnDef>
      <a:spPr bwMode="auto">
        <a:noFill/>
        <a:ln w="9525" cap="flat" cmpd="sng" algn="ctr">
          <a:solidFill>
            <a:schemeClr val="tx1"/>
          </a:solidFill>
          <a:prstDash val="solid"/>
          <a:round/>
          <a:headEnd type="none" w="med" len="med"/>
          <a:tailEnd type="triangle" w="med" len="med"/>
        </a:ln>
      </a:spPr>
      <a:bodyPr/>
      <a:lstStyle/>
    </a:lnDef>
  </a:objectDefaults>
  <a:extraClrSchemeLst>
    <a:extraClrScheme>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KD_20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KD_20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KD_20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KD_20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KD_20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KD_20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内容页">
  <a:themeElements>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D_2007">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spDef>
    <a:lnDef>
      <a:spPr bwMode="auto">
        <a:noFill/>
        <a:ln w="9525" cap="flat" cmpd="sng" algn="ctr">
          <a:solidFill>
            <a:schemeClr val="tx1"/>
          </a:solidFill>
          <a:prstDash val="solid"/>
          <a:round/>
          <a:headEnd type="none" w="med" len="med"/>
          <a:tailEnd type="triangle" w="med" len="med"/>
        </a:ln>
      </a:spPr>
      <a:bodyPr/>
      <a:lstStyle/>
    </a:lnDef>
  </a:objectDefaults>
  <a:extraClrSchemeLst>
    <a:extraClrScheme>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KD_20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KD_20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KD_20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KD_20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KD_20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KD_20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22773</Words>
  <Application>WPS 演示</Application>
  <PresentationFormat>宽屏</PresentationFormat>
  <Paragraphs>1218</Paragraphs>
  <Slides>63</Slides>
  <Notes>0</Notes>
  <HiddenSlides>0</HiddenSlides>
  <MMClips>0</MMClips>
  <ScaleCrop>false</ScaleCrop>
  <HeadingPairs>
    <vt:vector size="6" baseType="variant">
      <vt:variant>
        <vt:lpstr>已用的字体</vt:lpstr>
      </vt:variant>
      <vt:variant>
        <vt:i4>12</vt:i4>
      </vt:variant>
      <vt:variant>
        <vt:lpstr>主题</vt:lpstr>
      </vt:variant>
      <vt:variant>
        <vt:i4>3</vt:i4>
      </vt:variant>
      <vt:variant>
        <vt:lpstr>幻灯片标题</vt:lpstr>
      </vt:variant>
      <vt:variant>
        <vt:i4>63</vt:i4>
      </vt:variant>
    </vt:vector>
  </HeadingPairs>
  <TitlesOfParts>
    <vt:vector size="78" baseType="lpstr">
      <vt:lpstr>Arial</vt:lpstr>
      <vt:lpstr>宋体</vt:lpstr>
      <vt:lpstr>Wingdings</vt:lpstr>
      <vt:lpstr>Tahoma</vt:lpstr>
      <vt:lpstr>黑体</vt:lpstr>
      <vt:lpstr>等线</vt:lpstr>
      <vt:lpstr>Verdana</vt:lpstr>
      <vt:lpstr>Times New Roman</vt:lpstr>
      <vt:lpstr>Wingdings</vt:lpstr>
      <vt:lpstr>微软雅黑</vt:lpstr>
      <vt:lpstr>Arial Unicode MS</vt:lpstr>
      <vt:lpstr>Consolas</vt:lpstr>
      <vt:lpstr>1_标题页</vt:lpstr>
      <vt:lpstr>5_内容页</vt:lpstr>
      <vt:lpstr>1_内容页</vt:lpstr>
      <vt:lpstr>PowerPoint 演示文稿</vt:lpstr>
      <vt:lpstr>模块三  面向对象编程基础</vt:lpstr>
      <vt:lpstr>PowerPoint 演示文稿</vt:lpstr>
      <vt:lpstr>任务导入</vt:lpstr>
      <vt:lpstr>知识准备</vt:lpstr>
      <vt:lpstr>知识准备</vt:lpstr>
      <vt:lpstr>知识准备</vt:lpstr>
      <vt:lpstr>知识准备</vt:lpstr>
      <vt:lpstr>知识准备</vt:lpstr>
      <vt:lpstr>任务实施</vt:lpstr>
      <vt:lpstr>PowerPoint 演示文稿</vt:lpstr>
      <vt:lpstr>PowerPoint 演示文稿</vt:lpstr>
      <vt:lpstr>PowerPoint 演示文稿</vt:lpstr>
      <vt:lpstr>模块三  面向对象编程基础</vt:lpstr>
      <vt:lpstr>任务导入</vt:lpstr>
      <vt:lpstr>知识准备</vt:lpstr>
      <vt:lpstr>知识准备</vt:lpstr>
      <vt:lpstr>知识准备</vt:lpstr>
      <vt:lpstr>知识准备</vt:lpstr>
      <vt:lpstr>知识准备</vt:lpstr>
      <vt:lpstr>知识准备</vt:lpstr>
      <vt:lpstr>知识准备</vt:lpstr>
      <vt:lpstr>知识准备</vt:lpstr>
      <vt:lpstr>知识准备</vt:lpstr>
      <vt:lpstr>知识准备</vt:lpstr>
      <vt:lpstr>知识准备</vt:lpstr>
      <vt:lpstr>知识准备</vt:lpstr>
      <vt:lpstr>知识准备</vt:lpstr>
      <vt:lpstr>知识准备</vt:lpstr>
      <vt:lpstr>知识准备</vt:lpstr>
      <vt:lpstr>知识准备</vt:lpstr>
      <vt:lpstr>知识准备</vt:lpstr>
      <vt:lpstr>知识准备</vt:lpstr>
      <vt:lpstr>知识准备</vt:lpstr>
      <vt:lpstr>知识准备</vt:lpstr>
      <vt:lpstr>知识准备</vt:lpstr>
      <vt:lpstr>知识准备</vt:lpstr>
      <vt:lpstr>任务实施</vt:lpstr>
      <vt:lpstr>任务实施</vt:lpstr>
      <vt:lpstr>任务实施</vt:lpstr>
      <vt:lpstr>任务实施</vt:lpstr>
      <vt:lpstr>模块三  面向对象编程基础</vt:lpstr>
      <vt:lpstr>任务导入</vt:lpstr>
      <vt:lpstr>知识准备</vt:lpstr>
      <vt:lpstr>知识准备</vt:lpstr>
      <vt:lpstr>知识准备</vt:lpstr>
      <vt:lpstr>知识准备</vt:lpstr>
      <vt:lpstr>知识准备</vt:lpstr>
      <vt:lpstr>知识准备</vt:lpstr>
      <vt:lpstr>知识准备</vt:lpstr>
      <vt:lpstr>知识准备</vt:lpstr>
      <vt:lpstr>知识准备</vt:lpstr>
      <vt:lpstr>知识准备</vt:lpstr>
      <vt:lpstr>知识准备</vt:lpstr>
      <vt:lpstr>知识准备</vt:lpstr>
      <vt:lpstr>知识准备</vt:lpstr>
      <vt:lpstr>任务实施</vt:lpstr>
      <vt:lpstr>任务实施</vt:lpstr>
      <vt:lpstr>任务实施</vt:lpstr>
      <vt:lpstr>PowerPoint 演示文稿</vt:lpstr>
      <vt:lpstr>PowerPoint 演示文稿</vt:lpstr>
      <vt:lpstr>PowerPoint 演示文稿</vt:lpstr>
      <vt:lpstr>PowerPoint 演示文稿</vt:lpstr>
    </vt:vector>
  </TitlesOfParts>
  <Company>GuildDesign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ThemeGallery.com</dc:creator>
  <cp:lastModifiedBy>邢海燕</cp:lastModifiedBy>
  <cp:revision>565</cp:revision>
  <dcterms:created xsi:type="dcterms:W3CDTF">2004-08-26T06:30:00Z</dcterms:created>
  <dcterms:modified xsi:type="dcterms:W3CDTF">2021-06-25T07:37:53Z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2052-11.1.0.10577</vt:lpwstr>
  </property>
  <property fmtid="{D5CDD505-2E9C-101B-9397-08002B2CF9AE}" pid="3" name="ICV">
    <vt:lpwstr>CF2ED386F61148B5A72127D00CDB0CB3</vt:lpwstr>
  </property>
</Properties>
</file>